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0" r:id="rId1"/>
  </p:sldMasterIdLst>
  <p:notesMasterIdLst>
    <p:notesMasterId r:id="rId18"/>
  </p:notesMasterIdLst>
  <p:sldIdLst>
    <p:sldId id="258" r:id="rId2"/>
    <p:sldId id="294" r:id="rId3"/>
    <p:sldId id="284" r:id="rId4"/>
    <p:sldId id="260" r:id="rId5"/>
    <p:sldId id="261" r:id="rId6"/>
    <p:sldId id="270" r:id="rId7"/>
    <p:sldId id="271" r:id="rId8"/>
    <p:sldId id="286" r:id="rId9"/>
    <p:sldId id="292" r:id="rId10"/>
    <p:sldId id="272" r:id="rId11"/>
    <p:sldId id="273" r:id="rId12"/>
    <p:sldId id="274" r:id="rId13"/>
    <p:sldId id="275" r:id="rId14"/>
    <p:sldId id="276" r:id="rId15"/>
    <p:sldId id="293" r:id="rId16"/>
    <p:sldId id="290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0640"/>
    <p:restoredTop sz="94650"/>
  </p:normalViewPr>
  <p:slideViewPr>
    <p:cSldViewPr snapToGrid="0" snapToObjects="1">
      <p:cViewPr varScale="1">
        <p:scale>
          <a:sx n="95" d="100"/>
          <a:sy n="95" d="100"/>
        </p:scale>
        <p:origin x="184" y="7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B275D7-1770-D649-A726-5C0A3CF12B85}" type="datetimeFigureOut">
              <a:rPr lang="en-US" smtClean="0"/>
              <a:t>2/12/19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6654D5-5C7D-D84D-91EB-1065864522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4705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AMAZON !!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6654D5-5C7D-D84D-91EB-10658645220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3184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6654D5-5C7D-D84D-91EB-10658645220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8874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192973" y="4667692"/>
            <a:ext cx="10058400" cy="1518117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Intro to HTML/CSS </a:t>
            </a:r>
          </a:p>
        </p:txBody>
      </p:sp>
    </p:spTree>
    <p:extLst>
      <p:ext uri="{BB962C8B-B14F-4D97-AF65-F5344CB8AC3E}">
        <p14:creationId xmlns:p14="http://schemas.microsoft.com/office/powerpoint/2010/main" val="649215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1175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49622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3968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616688"/>
            <a:ext cx="10058400" cy="1120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5643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4488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391926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" y="5847906"/>
            <a:ext cx="12199458" cy="101009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175" y="5783898"/>
            <a:ext cx="12188825" cy="1597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8880" y="1456367"/>
            <a:ext cx="5125780" cy="4117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9351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-1" y="57517"/>
            <a:ext cx="12192000" cy="33588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-2" y="-896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701749"/>
            <a:ext cx="10058400" cy="80761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Intro to HTML/CSS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0357" y="6294457"/>
            <a:ext cx="845641" cy="521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6395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8" r:id="rId7"/>
    <p:sldLayoutId id="2147483729" r:id="rId8"/>
  </p:sldLayoutIdLst>
  <p:txStyles>
    <p:titleStyle>
      <a:lvl1pPr algn="ctr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accent1">
              <a:lumMod val="50000"/>
            </a:schemeClr>
          </a:solidFill>
          <a:latin typeface="Silom" charset="-34"/>
          <a:ea typeface="Silom" charset="-34"/>
          <a:cs typeface="Silom" charset="-34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frontiersin.org/articles/10.3389/fpsyg.2016.01153/full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51407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965" y="147919"/>
            <a:ext cx="2823882" cy="6615952"/>
          </a:xfrm>
        </p:spPr>
        <p:txBody>
          <a:bodyPr>
            <a:normAutofit fontScale="90000"/>
          </a:bodyPr>
          <a:lstStyle/>
          <a:p>
            <a:pPr lvl="0" algn="l"/>
            <a:r>
              <a:rPr lang="en-US" sz="4900" b="1" dirty="0">
                <a:solidFill>
                  <a:schemeClr val="tx2">
                    <a:lumMod val="75000"/>
                  </a:schemeClr>
                </a:solidFill>
              </a:rPr>
              <a:t>R</a:t>
            </a:r>
            <a:r>
              <a:rPr lang="en-US" sz="3100" dirty="0">
                <a:solidFill>
                  <a:schemeClr val="tx2">
                    <a:lumMod val="75000"/>
                  </a:schemeClr>
                </a:solidFill>
              </a:rPr>
              <a:t>ealize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br>
              <a:rPr lang="en-US" sz="1400" dirty="0">
                <a:solidFill>
                  <a:schemeClr val="tx2">
                    <a:lumMod val="50000"/>
                  </a:schemeClr>
                </a:solidFill>
              </a:rPr>
            </a:br>
            <a:r>
              <a:rPr lang="en-US" dirty="0"/>
              <a:t> </a:t>
            </a:r>
            <a:br>
              <a:rPr lang="en-US" dirty="0"/>
            </a:br>
            <a:r>
              <a:rPr lang="en-US" sz="4900" b="1" dirty="0">
                <a:solidFill>
                  <a:schemeClr val="tx2">
                    <a:lumMod val="50000"/>
                  </a:schemeClr>
                </a:solidFill>
              </a:rPr>
              <a:t>E</a:t>
            </a:r>
            <a:r>
              <a:rPr lang="en-US" sz="3100" dirty="0">
                <a:solidFill>
                  <a:schemeClr val="tx2">
                    <a:lumMod val="50000"/>
                  </a:schemeClr>
                </a:solidFill>
              </a:rPr>
              <a:t>ngage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 </a:t>
            </a:r>
            <a:br>
              <a:rPr lang="en-US" sz="1400" dirty="0">
                <a:solidFill>
                  <a:schemeClr val="tx2">
                    <a:lumMod val="50000"/>
                  </a:schemeClr>
                </a:solidFill>
              </a:rPr>
            </a:br>
            <a:br>
              <a:rPr lang="en-US" dirty="0">
                <a:solidFill>
                  <a:schemeClr val="tx2">
                    <a:lumMod val="50000"/>
                  </a:schemeClr>
                </a:solidFill>
              </a:rPr>
            </a:br>
            <a:r>
              <a:rPr lang="en-US" sz="4900" b="1" dirty="0">
                <a:solidFill>
                  <a:schemeClr val="bg1"/>
                </a:solidFill>
              </a:rPr>
              <a:t>T</a:t>
            </a:r>
            <a:r>
              <a:rPr lang="en-US" sz="3100" dirty="0">
                <a:solidFill>
                  <a:schemeClr val="bg1"/>
                </a:solidFill>
              </a:rPr>
              <a:t>reat</a:t>
            </a:r>
            <a:r>
              <a:rPr lang="en-US" sz="31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 </a:t>
            </a:r>
            <a:br>
              <a:rPr lang="en-US" dirty="0">
                <a:solidFill>
                  <a:schemeClr val="tx2">
                    <a:lumMod val="50000"/>
                  </a:schemeClr>
                </a:solidFill>
              </a:rPr>
            </a:br>
            <a:br>
              <a:rPr lang="en-US" dirty="0">
                <a:solidFill>
                  <a:schemeClr val="tx2">
                    <a:lumMod val="50000"/>
                  </a:schemeClr>
                </a:solidFill>
              </a:rPr>
            </a:br>
            <a:r>
              <a:rPr lang="en-US" sz="4900" b="1" dirty="0">
                <a:solidFill>
                  <a:schemeClr val="tx2">
                    <a:lumMod val="50000"/>
                  </a:schemeClr>
                </a:solidFill>
              </a:rPr>
              <a:t>R</a:t>
            </a:r>
            <a:r>
              <a:rPr lang="en-US" sz="3100" dirty="0">
                <a:solidFill>
                  <a:schemeClr val="tx2">
                    <a:lumMod val="50000"/>
                  </a:schemeClr>
                </a:solidFill>
              </a:rPr>
              <a:t>eread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  </a:t>
            </a:r>
            <a:br>
              <a:rPr lang="en-US" dirty="0">
                <a:solidFill>
                  <a:schemeClr val="tx2">
                    <a:lumMod val="50000"/>
                  </a:schemeClr>
                </a:solidFill>
              </a:rPr>
            </a:br>
            <a:br>
              <a:rPr lang="en-US" dirty="0">
                <a:solidFill>
                  <a:schemeClr val="tx2">
                    <a:lumMod val="50000"/>
                  </a:schemeClr>
                </a:solidFill>
              </a:rPr>
            </a:br>
            <a:r>
              <a:rPr lang="en-US" sz="4900" b="1" dirty="0">
                <a:solidFill>
                  <a:schemeClr val="tx2">
                    <a:lumMod val="50000"/>
                  </a:schemeClr>
                </a:solidFill>
              </a:rPr>
              <a:t>A</a:t>
            </a:r>
            <a:r>
              <a:rPr lang="en-US" sz="3100" dirty="0">
                <a:solidFill>
                  <a:schemeClr val="tx2">
                    <a:lumMod val="50000"/>
                  </a:schemeClr>
                </a:solidFill>
              </a:rPr>
              <a:t>ccept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  </a:t>
            </a:r>
            <a:br>
              <a:rPr lang="en-US" dirty="0">
                <a:solidFill>
                  <a:schemeClr val="tx2">
                    <a:lumMod val="50000"/>
                  </a:schemeClr>
                </a:solidFill>
              </a:rPr>
            </a:br>
            <a:br>
              <a:rPr lang="en-US" dirty="0">
                <a:solidFill>
                  <a:schemeClr val="tx2">
                    <a:lumMod val="50000"/>
                  </a:schemeClr>
                </a:solidFill>
              </a:rPr>
            </a:br>
            <a:r>
              <a:rPr lang="en-US" sz="4900" b="1" dirty="0">
                <a:solidFill>
                  <a:schemeClr val="tx2">
                    <a:lumMod val="50000"/>
                  </a:schemeClr>
                </a:solidFill>
              </a:rPr>
              <a:t>I</a:t>
            </a:r>
            <a:r>
              <a:rPr lang="en-US" sz="3100" dirty="0">
                <a:solidFill>
                  <a:schemeClr val="tx2">
                    <a:lumMod val="50000"/>
                  </a:schemeClr>
                </a:solidFill>
              </a:rPr>
              <a:t>dentify  </a:t>
            </a:r>
            <a:br>
              <a:rPr lang="en-US" dirty="0">
                <a:solidFill>
                  <a:schemeClr val="tx2">
                    <a:lumMod val="50000"/>
                  </a:schemeClr>
                </a:solidFill>
              </a:rPr>
            </a:br>
            <a:br>
              <a:rPr lang="en-US" dirty="0">
                <a:solidFill>
                  <a:schemeClr val="tx2">
                    <a:lumMod val="50000"/>
                  </a:schemeClr>
                </a:solidFill>
              </a:rPr>
            </a:br>
            <a:r>
              <a:rPr lang="en-US" sz="4900" b="1" dirty="0">
                <a:solidFill>
                  <a:schemeClr val="tx2">
                    <a:lumMod val="50000"/>
                  </a:schemeClr>
                </a:solidFill>
              </a:rPr>
              <a:t>N</a:t>
            </a:r>
            <a:r>
              <a:rPr lang="en-US" sz="3100" dirty="0">
                <a:solidFill>
                  <a:schemeClr val="tx2">
                    <a:lumMod val="50000"/>
                  </a:schemeClr>
                </a:solidFill>
              </a:rPr>
              <a:t>ever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97189" y="363071"/>
            <a:ext cx="7476564" cy="1317811"/>
          </a:xfrm>
        </p:spPr>
        <p:txBody>
          <a:bodyPr>
            <a:normAutofit fontScale="70000" lnSpcReduction="20000"/>
          </a:bodyPr>
          <a:lstStyle/>
          <a:p>
            <a:pPr lvl="0"/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Treat</a:t>
            </a:r>
            <a:r>
              <a:rPr lang="en-US" sz="3200" dirty="0"/>
              <a:t> Imposter Syndrome the same way you would treat a controlling partner in an unhealthy relationship. Don’t let it tell you what to do!</a:t>
            </a:r>
          </a:p>
          <a:p>
            <a:pPr marL="0" indent="0">
              <a:buNone/>
            </a:pPr>
            <a:br>
              <a:rPr lang="en-US" dirty="0"/>
            </a:b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2706" y="1680882"/>
            <a:ext cx="3671047" cy="4992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228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965" y="147919"/>
            <a:ext cx="2823882" cy="6615952"/>
          </a:xfrm>
        </p:spPr>
        <p:txBody>
          <a:bodyPr>
            <a:normAutofit fontScale="90000"/>
          </a:bodyPr>
          <a:lstStyle/>
          <a:p>
            <a:pPr lvl="0" algn="l"/>
            <a:r>
              <a:rPr lang="en-US" sz="4900" b="1" dirty="0">
                <a:solidFill>
                  <a:schemeClr val="tx2">
                    <a:lumMod val="75000"/>
                  </a:schemeClr>
                </a:solidFill>
              </a:rPr>
              <a:t>R</a:t>
            </a:r>
            <a:r>
              <a:rPr lang="en-US" sz="3100" dirty="0">
                <a:solidFill>
                  <a:schemeClr val="tx2">
                    <a:lumMod val="75000"/>
                  </a:schemeClr>
                </a:solidFill>
              </a:rPr>
              <a:t>ealize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br>
              <a:rPr lang="en-US" sz="1400" dirty="0">
                <a:solidFill>
                  <a:schemeClr val="tx2">
                    <a:lumMod val="50000"/>
                  </a:schemeClr>
                </a:solidFill>
              </a:rPr>
            </a:br>
            <a:r>
              <a:rPr lang="en-US" dirty="0"/>
              <a:t> </a:t>
            </a:r>
            <a:br>
              <a:rPr lang="en-US" dirty="0"/>
            </a:br>
            <a:r>
              <a:rPr lang="en-US" sz="4900" b="1" dirty="0">
                <a:solidFill>
                  <a:schemeClr val="tx2">
                    <a:lumMod val="50000"/>
                  </a:schemeClr>
                </a:solidFill>
              </a:rPr>
              <a:t>E</a:t>
            </a:r>
            <a:r>
              <a:rPr lang="en-US" sz="3100" dirty="0">
                <a:solidFill>
                  <a:schemeClr val="tx2">
                    <a:lumMod val="50000"/>
                  </a:schemeClr>
                </a:solidFill>
              </a:rPr>
              <a:t>ngage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 </a:t>
            </a:r>
            <a:br>
              <a:rPr lang="en-US" sz="1400" dirty="0">
                <a:solidFill>
                  <a:schemeClr val="tx2">
                    <a:lumMod val="50000"/>
                  </a:schemeClr>
                </a:solidFill>
              </a:rPr>
            </a:br>
            <a:br>
              <a:rPr lang="en-US" dirty="0">
                <a:solidFill>
                  <a:schemeClr val="tx2">
                    <a:lumMod val="50000"/>
                  </a:schemeClr>
                </a:solidFill>
              </a:rPr>
            </a:br>
            <a:r>
              <a:rPr lang="en-US" sz="4900" b="1" dirty="0">
                <a:solidFill>
                  <a:schemeClr val="tx2">
                    <a:lumMod val="50000"/>
                  </a:schemeClr>
                </a:solidFill>
              </a:rPr>
              <a:t>T</a:t>
            </a:r>
            <a:r>
              <a:rPr lang="en-US" sz="3100" dirty="0">
                <a:solidFill>
                  <a:schemeClr val="tx2">
                    <a:lumMod val="50000"/>
                  </a:schemeClr>
                </a:solidFill>
              </a:rPr>
              <a:t>reat 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 </a:t>
            </a:r>
            <a:br>
              <a:rPr lang="en-US" dirty="0">
                <a:solidFill>
                  <a:schemeClr val="tx2">
                    <a:lumMod val="50000"/>
                  </a:schemeClr>
                </a:solidFill>
              </a:rPr>
            </a:br>
            <a:br>
              <a:rPr lang="en-US" dirty="0">
                <a:solidFill>
                  <a:schemeClr val="tx2">
                    <a:lumMod val="50000"/>
                  </a:schemeClr>
                </a:solidFill>
              </a:rPr>
            </a:br>
            <a:r>
              <a:rPr lang="en-US" sz="4900" b="1" dirty="0">
                <a:solidFill>
                  <a:schemeClr val="bg1"/>
                </a:solidFill>
              </a:rPr>
              <a:t>R</a:t>
            </a:r>
            <a:r>
              <a:rPr lang="en-US" sz="3100" dirty="0">
                <a:solidFill>
                  <a:schemeClr val="bg1"/>
                </a:solidFill>
              </a:rPr>
              <a:t>eread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 </a:t>
            </a:r>
            <a:br>
              <a:rPr lang="en-US" dirty="0">
                <a:solidFill>
                  <a:schemeClr val="tx2">
                    <a:lumMod val="50000"/>
                  </a:schemeClr>
                </a:solidFill>
              </a:rPr>
            </a:br>
            <a:br>
              <a:rPr lang="en-US" dirty="0">
                <a:solidFill>
                  <a:schemeClr val="tx2">
                    <a:lumMod val="50000"/>
                  </a:schemeClr>
                </a:solidFill>
              </a:rPr>
            </a:br>
            <a:r>
              <a:rPr lang="en-US" sz="4900" b="1" dirty="0">
                <a:solidFill>
                  <a:schemeClr val="tx2">
                    <a:lumMod val="50000"/>
                  </a:schemeClr>
                </a:solidFill>
              </a:rPr>
              <a:t>A</a:t>
            </a:r>
            <a:r>
              <a:rPr lang="en-US" sz="3100" dirty="0">
                <a:solidFill>
                  <a:schemeClr val="tx2">
                    <a:lumMod val="50000"/>
                  </a:schemeClr>
                </a:solidFill>
              </a:rPr>
              <a:t>ccept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  </a:t>
            </a:r>
            <a:br>
              <a:rPr lang="en-US" dirty="0">
                <a:solidFill>
                  <a:schemeClr val="tx2">
                    <a:lumMod val="50000"/>
                  </a:schemeClr>
                </a:solidFill>
              </a:rPr>
            </a:br>
            <a:br>
              <a:rPr lang="en-US" dirty="0">
                <a:solidFill>
                  <a:schemeClr val="tx2">
                    <a:lumMod val="50000"/>
                  </a:schemeClr>
                </a:solidFill>
              </a:rPr>
            </a:br>
            <a:r>
              <a:rPr lang="en-US" sz="4900" b="1" dirty="0">
                <a:solidFill>
                  <a:schemeClr val="tx2">
                    <a:lumMod val="50000"/>
                  </a:schemeClr>
                </a:solidFill>
              </a:rPr>
              <a:t>I</a:t>
            </a:r>
            <a:r>
              <a:rPr lang="en-US" sz="3100" dirty="0">
                <a:solidFill>
                  <a:schemeClr val="tx2">
                    <a:lumMod val="50000"/>
                  </a:schemeClr>
                </a:solidFill>
              </a:rPr>
              <a:t>dentify  </a:t>
            </a:r>
            <a:br>
              <a:rPr lang="en-US" dirty="0">
                <a:solidFill>
                  <a:schemeClr val="tx2">
                    <a:lumMod val="50000"/>
                  </a:schemeClr>
                </a:solidFill>
              </a:rPr>
            </a:br>
            <a:br>
              <a:rPr lang="en-US" dirty="0">
                <a:solidFill>
                  <a:schemeClr val="tx2">
                    <a:lumMod val="50000"/>
                  </a:schemeClr>
                </a:solidFill>
              </a:rPr>
            </a:br>
            <a:r>
              <a:rPr lang="en-US" sz="4900" b="1" dirty="0">
                <a:solidFill>
                  <a:schemeClr val="tx2">
                    <a:lumMod val="50000"/>
                  </a:schemeClr>
                </a:solidFill>
              </a:rPr>
              <a:t>N</a:t>
            </a:r>
            <a:r>
              <a:rPr lang="en-US" sz="3100" dirty="0">
                <a:solidFill>
                  <a:schemeClr val="tx2">
                    <a:lumMod val="50000"/>
                  </a:schemeClr>
                </a:solidFill>
              </a:rPr>
              <a:t>ever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97189" y="363071"/>
            <a:ext cx="7476564" cy="1317811"/>
          </a:xfrm>
        </p:spPr>
        <p:txBody>
          <a:bodyPr>
            <a:normAutofit fontScale="85000" lnSpcReduction="10000"/>
          </a:bodyPr>
          <a:lstStyle/>
          <a:p>
            <a:pPr lvl="0"/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R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eread</a:t>
            </a:r>
            <a:r>
              <a:rPr lang="en-US" sz="3200" dirty="0"/>
              <a:t> nice notes that people have written you.</a:t>
            </a:r>
          </a:p>
          <a:p>
            <a:pPr marL="0" indent="0">
              <a:buNone/>
            </a:pPr>
            <a:br>
              <a:rPr lang="en-US" dirty="0"/>
            </a:b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471" y="3246345"/>
            <a:ext cx="2794000" cy="4191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6478" y="3602736"/>
            <a:ext cx="9657356" cy="72491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271" y="4583684"/>
            <a:ext cx="5537200" cy="863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5156" y="5447284"/>
            <a:ext cx="4089400" cy="660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2965" y="6107684"/>
            <a:ext cx="2413000" cy="52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600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965" y="147919"/>
            <a:ext cx="2823882" cy="6615952"/>
          </a:xfrm>
        </p:spPr>
        <p:txBody>
          <a:bodyPr>
            <a:normAutofit fontScale="90000"/>
          </a:bodyPr>
          <a:lstStyle/>
          <a:p>
            <a:pPr lvl="0" algn="l"/>
            <a:r>
              <a:rPr lang="en-US" sz="4900" b="1" dirty="0">
                <a:solidFill>
                  <a:schemeClr val="tx2">
                    <a:lumMod val="75000"/>
                  </a:schemeClr>
                </a:solidFill>
              </a:rPr>
              <a:t>R</a:t>
            </a:r>
            <a:r>
              <a:rPr lang="en-US" sz="3100" dirty="0">
                <a:solidFill>
                  <a:schemeClr val="tx2">
                    <a:lumMod val="75000"/>
                  </a:schemeClr>
                </a:solidFill>
              </a:rPr>
              <a:t>ealize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br>
              <a:rPr lang="en-US" sz="1400" dirty="0">
                <a:solidFill>
                  <a:schemeClr val="tx2">
                    <a:lumMod val="50000"/>
                  </a:schemeClr>
                </a:solidFill>
              </a:rPr>
            </a:br>
            <a:r>
              <a:rPr lang="en-US" dirty="0"/>
              <a:t> </a:t>
            </a:r>
            <a:br>
              <a:rPr lang="en-US" dirty="0"/>
            </a:br>
            <a:r>
              <a:rPr lang="en-US" sz="4900" b="1" dirty="0">
                <a:solidFill>
                  <a:schemeClr val="tx2">
                    <a:lumMod val="50000"/>
                  </a:schemeClr>
                </a:solidFill>
              </a:rPr>
              <a:t>E</a:t>
            </a:r>
            <a:r>
              <a:rPr lang="en-US" sz="3100" dirty="0">
                <a:solidFill>
                  <a:schemeClr val="tx2">
                    <a:lumMod val="50000"/>
                  </a:schemeClr>
                </a:solidFill>
              </a:rPr>
              <a:t>ngage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 </a:t>
            </a:r>
            <a:br>
              <a:rPr lang="en-US" sz="1400" dirty="0">
                <a:solidFill>
                  <a:schemeClr val="tx2">
                    <a:lumMod val="50000"/>
                  </a:schemeClr>
                </a:solidFill>
              </a:rPr>
            </a:br>
            <a:br>
              <a:rPr lang="en-US" dirty="0">
                <a:solidFill>
                  <a:schemeClr val="tx2">
                    <a:lumMod val="50000"/>
                  </a:schemeClr>
                </a:solidFill>
              </a:rPr>
            </a:br>
            <a:r>
              <a:rPr lang="en-US" sz="4900" b="1" dirty="0">
                <a:solidFill>
                  <a:schemeClr val="tx2">
                    <a:lumMod val="50000"/>
                  </a:schemeClr>
                </a:solidFill>
              </a:rPr>
              <a:t>T</a:t>
            </a:r>
            <a:r>
              <a:rPr lang="en-US" sz="3100" dirty="0">
                <a:solidFill>
                  <a:schemeClr val="tx2">
                    <a:lumMod val="50000"/>
                  </a:schemeClr>
                </a:solidFill>
              </a:rPr>
              <a:t>reat 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 </a:t>
            </a:r>
            <a:br>
              <a:rPr lang="en-US" dirty="0">
                <a:solidFill>
                  <a:schemeClr val="tx2">
                    <a:lumMod val="50000"/>
                  </a:schemeClr>
                </a:solidFill>
              </a:rPr>
            </a:br>
            <a:br>
              <a:rPr lang="en-US" dirty="0">
                <a:solidFill>
                  <a:schemeClr val="tx2">
                    <a:lumMod val="50000"/>
                  </a:schemeClr>
                </a:solidFill>
              </a:rPr>
            </a:br>
            <a:r>
              <a:rPr lang="en-US" sz="4900" b="1" dirty="0">
                <a:solidFill>
                  <a:schemeClr val="tx2">
                    <a:lumMod val="50000"/>
                  </a:schemeClr>
                </a:solidFill>
              </a:rPr>
              <a:t>R</a:t>
            </a:r>
            <a:r>
              <a:rPr lang="en-US" sz="3100" dirty="0">
                <a:solidFill>
                  <a:schemeClr val="tx2">
                    <a:lumMod val="50000"/>
                  </a:schemeClr>
                </a:solidFill>
              </a:rPr>
              <a:t>eread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  </a:t>
            </a:r>
            <a:br>
              <a:rPr lang="en-US" dirty="0">
                <a:solidFill>
                  <a:schemeClr val="tx2">
                    <a:lumMod val="50000"/>
                  </a:schemeClr>
                </a:solidFill>
              </a:rPr>
            </a:br>
            <a:br>
              <a:rPr lang="en-US" dirty="0">
                <a:solidFill>
                  <a:schemeClr val="tx2">
                    <a:lumMod val="50000"/>
                  </a:schemeClr>
                </a:solidFill>
              </a:rPr>
            </a:br>
            <a:r>
              <a:rPr lang="en-US" sz="4900" b="1" dirty="0">
                <a:solidFill>
                  <a:schemeClr val="bg1"/>
                </a:solidFill>
              </a:rPr>
              <a:t>A</a:t>
            </a:r>
            <a:r>
              <a:rPr lang="en-US" sz="3100" dirty="0">
                <a:solidFill>
                  <a:schemeClr val="bg1"/>
                </a:solidFill>
              </a:rPr>
              <a:t>ccept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 </a:t>
            </a:r>
            <a:br>
              <a:rPr lang="en-US" dirty="0">
                <a:solidFill>
                  <a:schemeClr val="tx2">
                    <a:lumMod val="50000"/>
                  </a:schemeClr>
                </a:solidFill>
              </a:rPr>
            </a:br>
            <a:br>
              <a:rPr lang="en-US" dirty="0">
                <a:solidFill>
                  <a:schemeClr val="tx2">
                    <a:lumMod val="50000"/>
                  </a:schemeClr>
                </a:solidFill>
              </a:rPr>
            </a:br>
            <a:r>
              <a:rPr lang="en-US" sz="4900" b="1" dirty="0">
                <a:solidFill>
                  <a:schemeClr val="tx2">
                    <a:lumMod val="50000"/>
                  </a:schemeClr>
                </a:solidFill>
              </a:rPr>
              <a:t>I</a:t>
            </a:r>
            <a:r>
              <a:rPr lang="en-US" sz="3100" dirty="0">
                <a:solidFill>
                  <a:schemeClr val="tx2">
                    <a:lumMod val="50000"/>
                  </a:schemeClr>
                </a:solidFill>
              </a:rPr>
              <a:t>dentify  </a:t>
            </a:r>
            <a:br>
              <a:rPr lang="en-US" dirty="0">
                <a:solidFill>
                  <a:schemeClr val="tx2">
                    <a:lumMod val="50000"/>
                  </a:schemeClr>
                </a:solidFill>
              </a:rPr>
            </a:br>
            <a:br>
              <a:rPr lang="en-US" dirty="0">
                <a:solidFill>
                  <a:schemeClr val="tx2">
                    <a:lumMod val="50000"/>
                  </a:schemeClr>
                </a:solidFill>
              </a:rPr>
            </a:br>
            <a:r>
              <a:rPr lang="en-US" sz="4900" b="1" dirty="0">
                <a:solidFill>
                  <a:schemeClr val="tx2">
                    <a:lumMod val="50000"/>
                  </a:schemeClr>
                </a:solidFill>
              </a:rPr>
              <a:t>N</a:t>
            </a:r>
            <a:r>
              <a:rPr lang="en-US" sz="3100" dirty="0">
                <a:solidFill>
                  <a:schemeClr val="tx2">
                    <a:lumMod val="50000"/>
                  </a:schemeClr>
                </a:solidFill>
              </a:rPr>
              <a:t>ever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97189" y="363071"/>
            <a:ext cx="7476564" cy="1317811"/>
          </a:xfrm>
        </p:spPr>
        <p:txBody>
          <a:bodyPr>
            <a:normAutofit fontScale="85000" lnSpcReduction="20000"/>
          </a:bodyPr>
          <a:lstStyle/>
          <a:p>
            <a:pPr lvl="0"/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A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ccept</a:t>
            </a:r>
            <a:r>
              <a:rPr lang="en-US" sz="3200" dirty="0"/>
              <a:t> that odd truth that nobody around you really knows what they’re doing either.</a:t>
            </a:r>
          </a:p>
          <a:p>
            <a:pPr marL="0" indent="0">
              <a:buNone/>
            </a:pPr>
            <a:br>
              <a:rPr lang="en-US" dirty="0"/>
            </a:b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4608" y="1142460"/>
            <a:ext cx="7327392" cy="5715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159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965" y="147919"/>
            <a:ext cx="2823882" cy="6615952"/>
          </a:xfrm>
        </p:spPr>
        <p:txBody>
          <a:bodyPr>
            <a:normAutofit fontScale="90000"/>
          </a:bodyPr>
          <a:lstStyle/>
          <a:p>
            <a:pPr lvl="0" algn="l"/>
            <a:r>
              <a:rPr lang="en-US" sz="4900" b="1" dirty="0">
                <a:solidFill>
                  <a:schemeClr val="tx2">
                    <a:lumMod val="75000"/>
                  </a:schemeClr>
                </a:solidFill>
              </a:rPr>
              <a:t>R</a:t>
            </a:r>
            <a:r>
              <a:rPr lang="en-US" sz="3100" dirty="0">
                <a:solidFill>
                  <a:schemeClr val="tx2">
                    <a:lumMod val="75000"/>
                  </a:schemeClr>
                </a:solidFill>
              </a:rPr>
              <a:t>ealize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br>
              <a:rPr lang="en-US" sz="1400" dirty="0">
                <a:solidFill>
                  <a:schemeClr val="tx2">
                    <a:lumMod val="50000"/>
                  </a:schemeClr>
                </a:solidFill>
              </a:rPr>
            </a:br>
            <a:r>
              <a:rPr lang="en-US" dirty="0"/>
              <a:t> </a:t>
            </a:r>
            <a:br>
              <a:rPr lang="en-US" dirty="0"/>
            </a:br>
            <a:r>
              <a:rPr lang="en-US" sz="4900" b="1" dirty="0">
                <a:solidFill>
                  <a:schemeClr val="tx2">
                    <a:lumMod val="50000"/>
                  </a:schemeClr>
                </a:solidFill>
              </a:rPr>
              <a:t>E</a:t>
            </a:r>
            <a:r>
              <a:rPr lang="en-US" sz="3100" dirty="0">
                <a:solidFill>
                  <a:schemeClr val="tx2">
                    <a:lumMod val="50000"/>
                  </a:schemeClr>
                </a:solidFill>
              </a:rPr>
              <a:t>ngage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 </a:t>
            </a:r>
            <a:br>
              <a:rPr lang="en-US" sz="1400" dirty="0">
                <a:solidFill>
                  <a:schemeClr val="tx2">
                    <a:lumMod val="50000"/>
                  </a:schemeClr>
                </a:solidFill>
              </a:rPr>
            </a:br>
            <a:br>
              <a:rPr lang="en-US" dirty="0">
                <a:solidFill>
                  <a:schemeClr val="tx2">
                    <a:lumMod val="50000"/>
                  </a:schemeClr>
                </a:solidFill>
              </a:rPr>
            </a:br>
            <a:r>
              <a:rPr lang="en-US" sz="4900" b="1" dirty="0">
                <a:solidFill>
                  <a:schemeClr val="tx2">
                    <a:lumMod val="50000"/>
                  </a:schemeClr>
                </a:solidFill>
              </a:rPr>
              <a:t>T</a:t>
            </a:r>
            <a:r>
              <a:rPr lang="en-US" sz="3100" dirty="0">
                <a:solidFill>
                  <a:schemeClr val="tx2">
                    <a:lumMod val="50000"/>
                  </a:schemeClr>
                </a:solidFill>
              </a:rPr>
              <a:t>reat 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 </a:t>
            </a:r>
            <a:br>
              <a:rPr lang="en-US" dirty="0">
                <a:solidFill>
                  <a:schemeClr val="tx2">
                    <a:lumMod val="50000"/>
                  </a:schemeClr>
                </a:solidFill>
              </a:rPr>
            </a:br>
            <a:br>
              <a:rPr lang="en-US" dirty="0">
                <a:solidFill>
                  <a:schemeClr val="tx2">
                    <a:lumMod val="50000"/>
                  </a:schemeClr>
                </a:solidFill>
              </a:rPr>
            </a:br>
            <a:r>
              <a:rPr lang="en-US" sz="4900" b="1" dirty="0">
                <a:solidFill>
                  <a:schemeClr val="tx2">
                    <a:lumMod val="50000"/>
                  </a:schemeClr>
                </a:solidFill>
              </a:rPr>
              <a:t>R</a:t>
            </a:r>
            <a:r>
              <a:rPr lang="en-US" sz="3100" dirty="0">
                <a:solidFill>
                  <a:schemeClr val="tx2">
                    <a:lumMod val="50000"/>
                  </a:schemeClr>
                </a:solidFill>
              </a:rPr>
              <a:t>eread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  </a:t>
            </a:r>
            <a:br>
              <a:rPr lang="en-US" dirty="0">
                <a:solidFill>
                  <a:schemeClr val="tx2">
                    <a:lumMod val="50000"/>
                  </a:schemeClr>
                </a:solidFill>
              </a:rPr>
            </a:br>
            <a:br>
              <a:rPr lang="en-US" dirty="0">
                <a:solidFill>
                  <a:schemeClr val="tx2">
                    <a:lumMod val="50000"/>
                  </a:schemeClr>
                </a:solidFill>
              </a:rPr>
            </a:br>
            <a:r>
              <a:rPr lang="en-US" sz="4900" b="1" dirty="0">
                <a:solidFill>
                  <a:schemeClr val="tx2">
                    <a:lumMod val="50000"/>
                  </a:schemeClr>
                </a:solidFill>
              </a:rPr>
              <a:t>A</a:t>
            </a:r>
            <a:r>
              <a:rPr lang="en-US" sz="3100" dirty="0">
                <a:solidFill>
                  <a:schemeClr val="tx2">
                    <a:lumMod val="50000"/>
                  </a:schemeClr>
                </a:solidFill>
              </a:rPr>
              <a:t>ccept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  </a:t>
            </a:r>
            <a:br>
              <a:rPr lang="en-US" dirty="0">
                <a:solidFill>
                  <a:schemeClr val="tx2">
                    <a:lumMod val="50000"/>
                  </a:schemeClr>
                </a:solidFill>
              </a:rPr>
            </a:br>
            <a:br>
              <a:rPr lang="en-US" dirty="0">
                <a:solidFill>
                  <a:schemeClr val="tx2">
                    <a:lumMod val="50000"/>
                  </a:schemeClr>
                </a:solidFill>
              </a:rPr>
            </a:br>
            <a:r>
              <a:rPr lang="en-US" sz="4900" b="1" dirty="0">
                <a:solidFill>
                  <a:schemeClr val="bg1"/>
                </a:solidFill>
              </a:rPr>
              <a:t>I</a:t>
            </a:r>
            <a:r>
              <a:rPr lang="en-US" sz="3100" dirty="0">
                <a:solidFill>
                  <a:schemeClr val="bg1"/>
                </a:solidFill>
              </a:rPr>
              <a:t>dentify</a:t>
            </a:r>
            <a:r>
              <a:rPr lang="en-US" sz="3100" dirty="0">
                <a:solidFill>
                  <a:schemeClr val="tx2">
                    <a:lumMod val="50000"/>
                  </a:schemeClr>
                </a:solidFill>
              </a:rPr>
              <a:t>  </a:t>
            </a:r>
            <a:br>
              <a:rPr lang="en-US" dirty="0">
                <a:solidFill>
                  <a:schemeClr val="tx2">
                    <a:lumMod val="50000"/>
                  </a:schemeClr>
                </a:solidFill>
              </a:rPr>
            </a:br>
            <a:br>
              <a:rPr lang="en-US" dirty="0">
                <a:solidFill>
                  <a:schemeClr val="tx2">
                    <a:lumMod val="50000"/>
                  </a:schemeClr>
                </a:solidFill>
              </a:rPr>
            </a:br>
            <a:r>
              <a:rPr lang="en-US" sz="4900" b="1" dirty="0">
                <a:solidFill>
                  <a:schemeClr val="tx2">
                    <a:lumMod val="50000"/>
                  </a:schemeClr>
                </a:solidFill>
              </a:rPr>
              <a:t>N</a:t>
            </a:r>
            <a:r>
              <a:rPr lang="en-US" sz="3100" dirty="0">
                <a:solidFill>
                  <a:schemeClr val="tx2">
                    <a:lumMod val="50000"/>
                  </a:schemeClr>
                </a:solidFill>
              </a:rPr>
              <a:t>ever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97189" y="363071"/>
            <a:ext cx="7476564" cy="1317811"/>
          </a:xfrm>
        </p:spPr>
        <p:txBody>
          <a:bodyPr>
            <a:normAutofit fontScale="92500" lnSpcReduction="20000"/>
          </a:bodyPr>
          <a:lstStyle/>
          <a:p>
            <a:pPr lvl="0"/>
            <a:r>
              <a:rPr lang="en-US" sz="2800" b="1" dirty="0">
                <a:solidFill>
                  <a:schemeClr val="tx2">
                    <a:lumMod val="75000"/>
                  </a:schemeClr>
                </a:solidFill>
              </a:rPr>
              <a:t>I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dentify</a:t>
            </a:r>
            <a:r>
              <a:rPr lang="en-US" sz="2800" dirty="0"/>
              <a:t> that perfectionism stems from black and white thinking. </a:t>
            </a:r>
          </a:p>
          <a:p>
            <a:pPr marL="0" indent="0">
              <a:buNone/>
            </a:pPr>
            <a:br>
              <a:rPr lang="en-US" dirty="0"/>
            </a:b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7653" y="4274820"/>
            <a:ext cx="8064347" cy="2510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825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965" y="147919"/>
            <a:ext cx="2823882" cy="6615952"/>
          </a:xfrm>
        </p:spPr>
        <p:txBody>
          <a:bodyPr>
            <a:normAutofit fontScale="90000"/>
          </a:bodyPr>
          <a:lstStyle/>
          <a:p>
            <a:pPr lvl="0" algn="l"/>
            <a:r>
              <a:rPr lang="en-US" sz="4900" b="1" dirty="0">
                <a:solidFill>
                  <a:schemeClr val="tx2">
                    <a:lumMod val="75000"/>
                  </a:schemeClr>
                </a:solidFill>
              </a:rPr>
              <a:t>R</a:t>
            </a:r>
            <a:r>
              <a:rPr lang="en-US" sz="3100" dirty="0">
                <a:solidFill>
                  <a:schemeClr val="tx2">
                    <a:lumMod val="75000"/>
                  </a:schemeClr>
                </a:solidFill>
              </a:rPr>
              <a:t>ealize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br>
              <a:rPr lang="en-US" sz="1400" dirty="0">
                <a:solidFill>
                  <a:schemeClr val="tx2">
                    <a:lumMod val="50000"/>
                  </a:schemeClr>
                </a:solidFill>
              </a:rPr>
            </a:br>
            <a:r>
              <a:rPr lang="en-US" dirty="0"/>
              <a:t> </a:t>
            </a:r>
            <a:br>
              <a:rPr lang="en-US" dirty="0"/>
            </a:br>
            <a:r>
              <a:rPr lang="en-US" sz="4900" b="1" dirty="0">
                <a:solidFill>
                  <a:schemeClr val="tx2">
                    <a:lumMod val="50000"/>
                  </a:schemeClr>
                </a:solidFill>
              </a:rPr>
              <a:t>E</a:t>
            </a:r>
            <a:r>
              <a:rPr lang="en-US" sz="3100" dirty="0">
                <a:solidFill>
                  <a:schemeClr val="tx2">
                    <a:lumMod val="50000"/>
                  </a:schemeClr>
                </a:solidFill>
              </a:rPr>
              <a:t>ngage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 </a:t>
            </a:r>
            <a:br>
              <a:rPr lang="en-US" sz="1400" dirty="0">
                <a:solidFill>
                  <a:schemeClr val="tx2">
                    <a:lumMod val="50000"/>
                  </a:schemeClr>
                </a:solidFill>
              </a:rPr>
            </a:br>
            <a:br>
              <a:rPr lang="en-US" dirty="0">
                <a:solidFill>
                  <a:schemeClr val="tx2">
                    <a:lumMod val="50000"/>
                  </a:schemeClr>
                </a:solidFill>
              </a:rPr>
            </a:br>
            <a:r>
              <a:rPr lang="en-US" sz="4900" b="1" dirty="0">
                <a:solidFill>
                  <a:schemeClr val="tx2">
                    <a:lumMod val="50000"/>
                  </a:schemeClr>
                </a:solidFill>
              </a:rPr>
              <a:t>T</a:t>
            </a:r>
            <a:r>
              <a:rPr lang="en-US" sz="3100" dirty="0">
                <a:solidFill>
                  <a:schemeClr val="tx2">
                    <a:lumMod val="50000"/>
                  </a:schemeClr>
                </a:solidFill>
              </a:rPr>
              <a:t>reat 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 </a:t>
            </a:r>
            <a:br>
              <a:rPr lang="en-US" dirty="0">
                <a:solidFill>
                  <a:schemeClr val="tx2">
                    <a:lumMod val="50000"/>
                  </a:schemeClr>
                </a:solidFill>
              </a:rPr>
            </a:br>
            <a:br>
              <a:rPr lang="en-US" dirty="0">
                <a:solidFill>
                  <a:schemeClr val="tx2">
                    <a:lumMod val="50000"/>
                  </a:schemeClr>
                </a:solidFill>
              </a:rPr>
            </a:br>
            <a:r>
              <a:rPr lang="en-US" sz="4900" b="1" dirty="0">
                <a:solidFill>
                  <a:schemeClr val="tx2">
                    <a:lumMod val="50000"/>
                  </a:schemeClr>
                </a:solidFill>
              </a:rPr>
              <a:t>R</a:t>
            </a:r>
            <a:r>
              <a:rPr lang="en-US" sz="3100" dirty="0">
                <a:solidFill>
                  <a:schemeClr val="tx2">
                    <a:lumMod val="50000"/>
                  </a:schemeClr>
                </a:solidFill>
              </a:rPr>
              <a:t>eread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  </a:t>
            </a:r>
            <a:br>
              <a:rPr lang="en-US" dirty="0">
                <a:solidFill>
                  <a:schemeClr val="tx2">
                    <a:lumMod val="50000"/>
                  </a:schemeClr>
                </a:solidFill>
              </a:rPr>
            </a:br>
            <a:br>
              <a:rPr lang="en-US" dirty="0">
                <a:solidFill>
                  <a:schemeClr val="tx2">
                    <a:lumMod val="50000"/>
                  </a:schemeClr>
                </a:solidFill>
              </a:rPr>
            </a:br>
            <a:r>
              <a:rPr lang="en-US" sz="4900" b="1" dirty="0">
                <a:solidFill>
                  <a:schemeClr val="tx2">
                    <a:lumMod val="50000"/>
                  </a:schemeClr>
                </a:solidFill>
              </a:rPr>
              <a:t>A</a:t>
            </a:r>
            <a:r>
              <a:rPr lang="en-US" sz="3100" dirty="0">
                <a:solidFill>
                  <a:schemeClr val="tx2">
                    <a:lumMod val="50000"/>
                  </a:schemeClr>
                </a:solidFill>
              </a:rPr>
              <a:t>ccept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  </a:t>
            </a:r>
            <a:br>
              <a:rPr lang="en-US" dirty="0">
                <a:solidFill>
                  <a:schemeClr val="tx2">
                    <a:lumMod val="50000"/>
                  </a:schemeClr>
                </a:solidFill>
              </a:rPr>
            </a:br>
            <a:br>
              <a:rPr lang="en-US" dirty="0">
                <a:solidFill>
                  <a:schemeClr val="tx2">
                    <a:lumMod val="50000"/>
                  </a:schemeClr>
                </a:solidFill>
              </a:rPr>
            </a:br>
            <a:r>
              <a:rPr lang="en-US" sz="4900" b="1" dirty="0">
                <a:solidFill>
                  <a:schemeClr val="tx2">
                    <a:lumMod val="50000"/>
                  </a:schemeClr>
                </a:solidFill>
              </a:rPr>
              <a:t>I</a:t>
            </a:r>
            <a:r>
              <a:rPr lang="en-US" sz="3100" dirty="0">
                <a:solidFill>
                  <a:schemeClr val="tx2">
                    <a:lumMod val="50000"/>
                  </a:schemeClr>
                </a:solidFill>
              </a:rPr>
              <a:t>dentify  </a:t>
            </a:r>
            <a:br>
              <a:rPr lang="en-US" dirty="0">
                <a:solidFill>
                  <a:schemeClr val="tx2">
                    <a:lumMod val="50000"/>
                  </a:schemeClr>
                </a:solidFill>
              </a:rPr>
            </a:br>
            <a:br>
              <a:rPr lang="en-US" dirty="0">
                <a:solidFill>
                  <a:schemeClr val="tx2">
                    <a:lumMod val="50000"/>
                  </a:schemeClr>
                </a:solidFill>
              </a:rPr>
            </a:br>
            <a:r>
              <a:rPr lang="en-US" sz="4900" b="1" dirty="0">
                <a:solidFill>
                  <a:schemeClr val="bg1"/>
                </a:solidFill>
              </a:rPr>
              <a:t>N</a:t>
            </a:r>
            <a:r>
              <a:rPr lang="en-US" sz="3100" dirty="0">
                <a:solidFill>
                  <a:schemeClr val="bg1"/>
                </a:solidFill>
              </a:rPr>
              <a:t>ever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97189" y="363071"/>
            <a:ext cx="7476564" cy="1317811"/>
          </a:xfrm>
        </p:spPr>
        <p:txBody>
          <a:bodyPr>
            <a:normAutofit fontScale="85000" lnSpcReduction="20000"/>
          </a:bodyPr>
          <a:lstStyle/>
          <a:p>
            <a:pPr lvl="0"/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N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ever</a:t>
            </a:r>
            <a:r>
              <a:rPr lang="en-US" sz="3200" dirty="0"/>
              <a:t> run away from your fears. You may miss out on cool opportunities! </a:t>
            </a:r>
          </a:p>
          <a:p>
            <a:pPr marL="0" indent="0">
              <a:buNone/>
            </a:pPr>
            <a:br>
              <a:rPr lang="en-US" dirty="0"/>
            </a:b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8224" y="2294000"/>
            <a:ext cx="8113776" cy="4563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444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965" y="147919"/>
            <a:ext cx="2823882" cy="6615952"/>
          </a:xfrm>
        </p:spPr>
        <p:txBody>
          <a:bodyPr>
            <a:normAutofit fontScale="90000"/>
          </a:bodyPr>
          <a:lstStyle/>
          <a:p>
            <a:pPr lvl="0" algn="l"/>
            <a:r>
              <a:rPr lang="en-US" sz="4900" b="1" dirty="0">
                <a:solidFill>
                  <a:schemeClr val="tx2">
                    <a:lumMod val="75000"/>
                  </a:schemeClr>
                </a:solidFill>
              </a:rPr>
              <a:t>R</a:t>
            </a:r>
            <a:r>
              <a:rPr lang="en-US" sz="3100" dirty="0">
                <a:solidFill>
                  <a:schemeClr val="tx2">
                    <a:lumMod val="75000"/>
                  </a:schemeClr>
                </a:solidFill>
              </a:rPr>
              <a:t>ealize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br>
              <a:rPr lang="en-US" sz="1400" dirty="0">
                <a:solidFill>
                  <a:schemeClr val="tx2">
                    <a:lumMod val="50000"/>
                  </a:schemeClr>
                </a:solidFill>
              </a:rPr>
            </a:br>
            <a:r>
              <a:rPr lang="en-US" dirty="0"/>
              <a:t> </a:t>
            </a:r>
            <a:br>
              <a:rPr lang="en-US" dirty="0"/>
            </a:br>
            <a:r>
              <a:rPr lang="en-US" sz="4900" b="1" dirty="0">
                <a:solidFill>
                  <a:schemeClr val="tx2">
                    <a:lumMod val="50000"/>
                  </a:schemeClr>
                </a:solidFill>
              </a:rPr>
              <a:t>E</a:t>
            </a:r>
            <a:r>
              <a:rPr lang="en-US" sz="3100" dirty="0">
                <a:solidFill>
                  <a:schemeClr val="tx2">
                    <a:lumMod val="50000"/>
                  </a:schemeClr>
                </a:solidFill>
              </a:rPr>
              <a:t>ngage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 </a:t>
            </a:r>
            <a:br>
              <a:rPr lang="en-US" sz="1400" dirty="0">
                <a:solidFill>
                  <a:schemeClr val="tx2">
                    <a:lumMod val="50000"/>
                  </a:schemeClr>
                </a:solidFill>
              </a:rPr>
            </a:br>
            <a:br>
              <a:rPr lang="en-US" dirty="0">
                <a:solidFill>
                  <a:schemeClr val="tx2">
                    <a:lumMod val="50000"/>
                  </a:schemeClr>
                </a:solidFill>
              </a:rPr>
            </a:br>
            <a:r>
              <a:rPr lang="en-US" sz="4900" b="1" dirty="0">
                <a:solidFill>
                  <a:schemeClr val="tx2">
                    <a:lumMod val="50000"/>
                  </a:schemeClr>
                </a:solidFill>
              </a:rPr>
              <a:t>T</a:t>
            </a:r>
            <a:r>
              <a:rPr lang="en-US" sz="3100" dirty="0">
                <a:solidFill>
                  <a:schemeClr val="tx2">
                    <a:lumMod val="50000"/>
                  </a:schemeClr>
                </a:solidFill>
              </a:rPr>
              <a:t>reat 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 </a:t>
            </a:r>
            <a:br>
              <a:rPr lang="en-US" dirty="0">
                <a:solidFill>
                  <a:schemeClr val="tx2">
                    <a:lumMod val="50000"/>
                  </a:schemeClr>
                </a:solidFill>
              </a:rPr>
            </a:br>
            <a:br>
              <a:rPr lang="en-US" dirty="0">
                <a:solidFill>
                  <a:schemeClr val="tx2">
                    <a:lumMod val="50000"/>
                  </a:schemeClr>
                </a:solidFill>
              </a:rPr>
            </a:br>
            <a:r>
              <a:rPr lang="en-US" sz="4900" b="1" dirty="0">
                <a:solidFill>
                  <a:schemeClr val="tx2">
                    <a:lumMod val="50000"/>
                  </a:schemeClr>
                </a:solidFill>
              </a:rPr>
              <a:t>R</a:t>
            </a:r>
            <a:r>
              <a:rPr lang="en-US" sz="3100" dirty="0">
                <a:solidFill>
                  <a:schemeClr val="tx2">
                    <a:lumMod val="50000"/>
                  </a:schemeClr>
                </a:solidFill>
              </a:rPr>
              <a:t>eread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  </a:t>
            </a:r>
            <a:br>
              <a:rPr lang="en-US" dirty="0">
                <a:solidFill>
                  <a:schemeClr val="tx2">
                    <a:lumMod val="50000"/>
                  </a:schemeClr>
                </a:solidFill>
              </a:rPr>
            </a:br>
            <a:br>
              <a:rPr lang="en-US" dirty="0">
                <a:solidFill>
                  <a:schemeClr val="tx2">
                    <a:lumMod val="50000"/>
                  </a:schemeClr>
                </a:solidFill>
              </a:rPr>
            </a:br>
            <a:r>
              <a:rPr lang="en-US" sz="4900" b="1" dirty="0">
                <a:solidFill>
                  <a:schemeClr val="tx2">
                    <a:lumMod val="50000"/>
                  </a:schemeClr>
                </a:solidFill>
              </a:rPr>
              <a:t>A</a:t>
            </a:r>
            <a:r>
              <a:rPr lang="en-US" sz="3100" dirty="0">
                <a:solidFill>
                  <a:schemeClr val="tx2">
                    <a:lumMod val="50000"/>
                  </a:schemeClr>
                </a:solidFill>
              </a:rPr>
              <a:t>ccept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  </a:t>
            </a:r>
            <a:br>
              <a:rPr lang="en-US" dirty="0">
                <a:solidFill>
                  <a:schemeClr val="tx2">
                    <a:lumMod val="50000"/>
                  </a:schemeClr>
                </a:solidFill>
              </a:rPr>
            </a:br>
            <a:br>
              <a:rPr lang="en-US" dirty="0">
                <a:solidFill>
                  <a:schemeClr val="tx2">
                    <a:lumMod val="50000"/>
                  </a:schemeClr>
                </a:solidFill>
              </a:rPr>
            </a:br>
            <a:r>
              <a:rPr lang="en-US" sz="4900" b="1" dirty="0">
                <a:solidFill>
                  <a:schemeClr val="tx2">
                    <a:lumMod val="50000"/>
                  </a:schemeClr>
                </a:solidFill>
              </a:rPr>
              <a:t>I</a:t>
            </a:r>
            <a:r>
              <a:rPr lang="en-US" sz="3100" dirty="0">
                <a:solidFill>
                  <a:schemeClr val="tx2">
                    <a:lumMod val="50000"/>
                  </a:schemeClr>
                </a:solidFill>
              </a:rPr>
              <a:t>dentify  </a:t>
            </a:r>
            <a:br>
              <a:rPr lang="en-US" dirty="0">
                <a:solidFill>
                  <a:schemeClr val="tx2">
                    <a:lumMod val="50000"/>
                  </a:schemeClr>
                </a:solidFill>
              </a:rPr>
            </a:br>
            <a:br>
              <a:rPr lang="en-US" dirty="0">
                <a:solidFill>
                  <a:schemeClr val="tx2">
                    <a:lumMod val="50000"/>
                  </a:schemeClr>
                </a:solidFill>
              </a:rPr>
            </a:br>
            <a:r>
              <a:rPr lang="en-US" sz="4900" b="1" dirty="0">
                <a:solidFill>
                  <a:schemeClr val="tx2">
                    <a:lumMod val="50000"/>
                  </a:schemeClr>
                </a:solidFill>
              </a:rPr>
              <a:t>N</a:t>
            </a:r>
            <a:r>
              <a:rPr lang="en-US" sz="3100" dirty="0">
                <a:solidFill>
                  <a:schemeClr val="tx2">
                    <a:lumMod val="50000"/>
                  </a:schemeClr>
                </a:solidFill>
              </a:rPr>
              <a:t>ever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35739" y="695580"/>
            <a:ext cx="7476564" cy="1964493"/>
          </a:xfrm>
        </p:spPr>
        <p:txBody>
          <a:bodyPr>
            <a:normAutofit/>
          </a:bodyPr>
          <a:lstStyle/>
          <a:p>
            <a:r>
              <a:rPr lang="en-US" sz="3200" dirty="0"/>
              <a:t>Now you too can  </a:t>
            </a:r>
            <a:r>
              <a:rPr lang="en-US" sz="3200" b="1" dirty="0">
                <a:solidFill>
                  <a:schemeClr val="accent2">
                    <a:lumMod val="75000"/>
                  </a:schemeClr>
                </a:solidFill>
              </a:rPr>
              <a:t>RETRAIN</a:t>
            </a:r>
            <a:r>
              <a:rPr lang="en-US" sz="3200" dirty="0"/>
              <a:t> </a:t>
            </a:r>
          </a:p>
          <a:p>
            <a:r>
              <a:rPr lang="en-US" sz="3200" dirty="0"/>
              <a:t>your brain to overcome self-doubt!</a:t>
            </a:r>
          </a:p>
          <a:p>
            <a:pPr marL="0" indent="0">
              <a:buNone/>
            </a:pPr>
            <a:br>
              <a:rPr lang="en-US" dirty="0"/>
            </a:b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A4DCE3-1AB6-9D4C-AEB6-39A82639DD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1794" y="2951018"/>
            <a:ext cx="5509327" cy="3548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4696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83421" y="3223703"/>
            <a:ext cx="8208579" cy="1897110"/>
          </a:xfrm>
        </p:spPr>
        <p:txBody>
          <a:bodyPr>
            <a:normAutofit/>
          </a:bodyPr>
          <a:lstStyle/>
          <a:p>
            <a:pPr algn="l">
              <a:lnSpc>
                <a:spcPct val="100000"/>
              </a:lnSpc>
            </a:pPr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rPr>
              <a:t>Thank you!</a:t>
            </a:r>
            <a:b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rPr>
            </a:br>
            <a:r>
              <a:rPr lang="en-US" sz="4000" dirty="0"/>
              <a:t>Now go forth and </a:t>
            </a:r>
            <a:r>
              <a:rPr lang="en-US" sz="4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conquer..</a:t>
            </a:r>
            <a:r>
              <a:rPr lang="is-IS" sz="4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.</a:t>
            </a:r>
            <a:endParaRPr lang="en-US" sz="4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84" y="987972"/>
            <a:ext cx="3443259" cy="4174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6989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743EEBD-0C5A-7549-940D-A57B62E046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8494" y="1625015"/>
            <a:ext cx="11788403" cy="5038543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q"/>
            </a:pPr>
            <a:r>
              <a:rPr lang="en-US" dirty="0">
                <a:latin typeface="+mj-lt"/>
              </a:rPr>
              <a:t> </a:t>
            </a:r>
            <a:r>
              <a:rPr lang="en-US" sz="2400" dirty="0">
                <a:latin typeface="+mj-lt"/>
              </a:rPr>
              <a:t>I</a:t>
            </a:r>
            <a:r>
              <a:rPr lang="en-US" sz="2400" b="1" dirty="0">
                <a:latin typeface="+mj-lt"/>
              </a:rPr>
              <a:t> </a:t>
            </a:r>
            <a:r>
              <a:rPr lang="en-US" dirty="0">
                <a:latin typeface="+mj-lt"/>
              </a:rPr>
              <a:t>founded the nonprofit </a:t>
            </a:r>
            <a:r>
              <a:rPr lang="en-US" b="1" i="1" dirty="0">
                <a:solidFill>
                  <a:schemeClr val="accent2">
                    <a:lumMod val="75000"/>
                  </a:schemeClr>
                </a:solidFill>
                <a:latin typeface="+mj-lt"/>
              </a:rPr>
              <a:t>sheCodesNow</a:t>
            </a:r>
            <a:r>
              <a:rPr lang="en-US" dirty="0">
                <a:latin typeface="+mj-lt"/>
              </a:rPr>
              <a:t> that empowers women by giving them </a:t>
            </a:r>
            <a:r>
              <a:rPr lang="en-US" b="1" dirty="0">
                <a:solidFill>
                  <a:schemeClr val="accent2"/>
                </a:solidFill>
                <a:latin typeface="+mj-lt"/>
              </a:rPr>
              <a:t>free programming workshops </a:t>
            </a:r>
            <a:r>
              <a:rPr lang="en-US" dirty="0">
                <a:latin typeface="+mj-lt"/>
              </a:rPr>
              <a:t>in </a:t>
            </a:r>
            <a:r>
              <a:rPr lang="en-US" i="1" dirty="0">
                <a:latin typeface="+mj-lt"/>
              </a:rPr>
              <a:t>Seattle</a:t>
            </a:r>
            <a:r>
              <a:rPr lang="en-US" dirty="0">
                <a:latin typeface="+mj-lt"/>
              </a:rPr>
              <a:t> and </a:t>
            </a:r>
            <a:r>
              <a:rPr lang="en-US" i="1" dirty="0">
                <a:latin typeface="+mj-lt"/>
              </a:rPr>
              <a:t>Detroit</a:t>
            </a:r>
            <a:r>
              <a:rPr lang="en-US" dirty="0">
                <a:latin typeface="+mj-lt"/>
              </a:rPr>
              <a:t>. </a:t>
            </a:r>
          </a:p>
          <a:p>
            <a:pPr>
              <a:buFont typeface="Wingdings" pitchFamily="2" charset="2"/>
              <a:buChar char="q"/>
            </a:pPr>
            <a:r>
              <a:rPr lang="en-US" sz="2400" b="1" dirty="0">
                <a:latin typeface="+mj-lt"/>
              </a:rPr>
              <a:t> </a:t>
            </a:r>
            <a:r>
              <a:rPr lang="en-US" sz="2100" dirty="0">
                <a:latin typeface="+mj-lt"/>
              </a:rPr>
              <a:t>We</a:t>
            </a:r>
            <a:r>
              <a:rPr lang="en-US" sz="2400" dirty="0">
                <a:latin typeface="+mj-lt"/>
              </a:rPr>
              <a:t> </a:t>
            </a:r>
            <a:r>
              <a:rPr lang="en-US" dirty="0">
                <a:latin typeface="+mj-lt"/>
              </a:rPr>
              <a:t>developed a </a:t>
            </a:r>
            <a:r>
              <a:rPr lang="en-US" b="1" dirty="0">
                <a:latin typeface="+mj-lt"/>
              </a:rPr>
              <a:t>12-part series open-source</a:t>
            </a:r>
            <a:r>
              <a:rPr lang="en-US" dirty="0">
                <a:latin typeface="+mj-lt"/>
              </a:rPr>
              <a:t> </a:t>
            </a:r>
            <a:r>
              <a:rPr lang="en-US" b="1" dirty="0">
                <a:latin typeface="+mj-lt"/>
              </a:rPr>
              <a:t>curriculum</a:t>
            </a:r>
            <a:r>
              <a:rPr lang="en-US" dirty="0">
                <a:latin typeface="+mj-lt"/>
              </a:rPr>
              <a:t>; </a:t>
            </a:r>
            <a:r>
              <a:rPr lang="en-US" dirty="0">
                <a:solidFill>
                  <a:schemeClr val="accent2"/>
                </a:solidFill>
                <a:latin typeface="+mj-lt"/>
              </a:rPr>
              <a:t>github.com/She-Codes-Now </a:t>
            </a:r>
          </a:p>
          <a:p>
            <a:pPr>
              <a:buFont typeface="Wingdings" pitchFamily="2" charset="2"/>
              <a:buChar char="q"/>
            </a:pPr>
            <a:r>
              <a:rPr lang="en-US" sz="2400" dirty="0">
                <a:latin typeface="+mj-lt"/>
              </a:rPr>
              <a:t> I </a:t>
            </a:r>
            <a:r>
              <a:rPr lang="en-US" dirty="0">
                <a:latin typeface="+mj-lt"/>
              </a:rPr>
              <a:t>formed a team of </a:t>
            </a:r>
            <a:r>
              <a:rPr lang="en-US" b="1" dirty="0">
                <a:latin typeface="+mj-lt"/>
              </a:rPr>
              <a:t>100+ volunteers </a:t>
            </a:r>
            <a:r>
              <a:rPr lang="en-US" dirty="0">
                <a:latin typeface="+mj-lt"/>
              </a:rPr>
              <a:t>that provide monthly coding workshops. </a:t>
            </a:r>
          </a:p>
          <a:p>
            <a:pPr>
              <a:buFont typeface="Wingdings" pitchFamily="2" charset="2"/>
              <a:buChar char="q"/>
            </a:pPr>
            <a:r>
              <a:rPr lang="en-US" dirty="0">
                <a:latin typeface="+mj-lt"/>
              </a:rPr>
              <a:t>  </a:t>
            </a:r>
            <a:r>
              <a:rPr lang="en-US" sz="2400" dirty="0">
                <a:latin typeface="+mj-lt"/>
              </a:rPr>
              <a:t>I </a:t>
            </a:r>
            <a:r>
              <a:rPr lang="en-US" dirty="0">
                <a:latin typeface="+mj-lt"/>
              </a:rPr>
              <a:t>formed a </a:t>
            </a:r>
            <a:r>
              <a:rPr lang="en-US" b="1" dirty="0">
                <a:latin typeface="+mj-lt"/>
              </a:rPr>
              <a:t>4 woman leadership team</a:t>
            </a:r>
            <a:r>
              <a:rPr lang="en-US" dirty="0">
                <a:latin typeface="+mj-lt"/>
              </a:rPr>
              <a:t>: </a:t>
            </a:r>
            <a:r>
              <a:rPr lang="en-US" i="1" dirty="0">
                <a:latin typeface="+mj-lt"/>
              </a:rPr>
              <a:t>PM, Event Planner, Marketing &amp; Curriculum Director. </a:t>
            </a:r>
          </a:p>
          <a:p>
            <a:pPr>
              <a:buFont typeface="Wingdings" pitchFamily="2" charset="2"/>
              <a:buChar char="q"/>
            </a:pPr>
            <a:r>
              <a:rPr lang="en-US" dirty="0">
                <a:latin typeface="+mj-lt"/>
              </a:rPr>
              <a:t>  </a:t>
            </a:r>
            <a:r>
              <a:rPr lang="en-US" sz="2100" dirty="0">
                <a:latin typeface="+mj-lt"/>
              </a:rPr>
              <a:t>We</a:t>
            </a:r>
            <a:r>
              <a:rPr lang="en-US" sz="2400" dirty="0">
                <a:latin typeface="+mj-lt"/>
              </a:rPr>
              <a:t> </a:t>
            </a:r>
            <a:r>
              <a:rPr lang="en-US" dirty="0">
                <a:latin typeface="+mj-lt"/>
              </a:rPr>
              <a:t>built a </a:t>
            </a:r>
            <a:r>
              <a:rPr lang="en-US" b="1" dirty="0">
                <a:latin typeface="+mj-lt"/>
              </a:rPr>
              <a:t>dev community of 1,800+ women in tech</a:t>
            </a:r>
            <a:r>
              <a:rPr lang="en-US" dirty="0">
                <a:latin typeface="+mj-lt"/>
              </a:rPr>
              <a:t>. </a:t>
            </a:r>
          </a:p>
          <a:p>
            <a:pPr>
              <a:buFont typeface="Wingdings" pitchFamily="2" charset="2"/>
              <a:buChar char="q"/>
            </a:pPr>
            <a:r>
              <a:rPr lang="en-US" dirty="0">
                <a:latin typeface="+mj-lt"/>
              </a:rPr>
              <a:t>  To further grow our community, we've managed booths and spoken at multiple tech conferences such as: 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b="1" i="1" dirty="0">
                <a:solidFill>
                  <a:schemeClr val="accent2"/>
                </a:solidFill>
                <a:latin typeface="+mj-lt"/>
              </a:rPr>
              <a:t>Microsoft</a:t>
            </a:r>
            <a:r>
              <a:rPr lang="en-US" i="1" dirty="0">
                <a:solidFill>
                  <a:schemeClr val="accent2"/>
                </a:solidFill>
                <a:latin typeface="+mj-lt"/>
              </a:rPr>
              <a:t> PyData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b="1" i="1" dirty="0">
                <a:solidFill>
                  <a:schemeClr val="accent2"/>
                </a:solidFill>
                <a:latin typeface="+mj-lt"/>
              </a:rPr>
              <a:t>Amazon AWS</a:t>
            </a:r>
            <a:r>
              <a:rPr lang="en-US" i="1" dirty="0">
                <a:solidFill>
                  <a:schemeClr val="accent2"/>
                </a:solidFill>
                <a:latin typeface="+mj-lt"/>
              </a:rPr>
              <a:t> Diversity Panel 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b="1" i="1" dirty="0">
                <a:solidFill>
                  <a:schemeClr val="accent2"/>
                </a:solidFill>
                <a:latin typeface="+mj-lt"/>
              </a:rPr>
              <a:t>SeattleJS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b="1" i="1" dirty="0">
                <a:solidFill>
                  <a:schemeClr val="accent2"/>
                </a:solidFill>
                <a:latin typeface="+mj-lt"/>
              </a:rPr>
              <a:t>ACT-W Seattle 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b="1" i="1" dirty="0">
                <a:solidFill>
                  <a:schemeClr val="accent2"/>
                </a:solidFill>
                <a:latin typeface="+mj-lt"/>
              </a:rPr>
              <a:t>WiT Regatta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b="1" i="1" dirty="0">
                <a:solidFill>
                  <a:schemeClr val="accent2"/>
                </a:solidFill>
                <a:latin typeface="+mj-lt"/>
              </a:rPr>
              <a:t>Etc…</a:t>
            </a:r>
          </a:p>
          <a:p>
            <a:pPr lvl="2">
              <a:buFont typeface="Arial" panose="020B0604020202020204" pitchFamily="34" charset="0"/>
              <a:buChar char="•"/>
            </a:pPr>
            <a:endParaRPr lang="en-US" b="1" i="1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1F0C5C9-675A-2846-A19F-0E07A271CA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494" y="673829"/>
            <a:ext cx="6785478" cy="807613"/>
          </a:xfrm>
        </p:spPr>
        <p:txBody>
          <a:bodyPr/>
          <a:lstStyle/>
          <a:p>
            <a:pPr algn="l"/>
            <a:r>
              <a:rPr lang="en-US" dirty="0"/>
              <a:t>3</a:t>
            </a:r>
            <a:r>
              <a:rPr lang="en-US"/>
              <a:t> </a:t>
            </a:r>
            <a:r>
              <a:rPr lang="en-US" dirty="0"/>
              <a:t>years ago</a:t>
            </a:r>
            <a:r>
              <a:rPr lang="is-IS" dirty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8454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5C1D1F-11DD-364A-B196-3B2CF4A87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1474840"/>
            <a:ext cx="10058400" cy="3156154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What do </a:t>
            </a:r>
            <a:r>
              <a:rPr lang="en-US" u="sng" dirty="0"/>
              <a:t>you</a:t>
            </a:r>
            <a:r>
              <a:rPr lang="en-US" dirty="0"/>
              <a:t> think </a:t>
            </a:r>
            <a:br>
              <a:rPr lang="en-US" dirty="0"/>
            </a:br>
            <a:br>
              <a:rPr lang="en-US" dirty="0"/>
            </a:b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Imposter Syndrome </a:t>
            </a:r>
            <a:br>
              <a:rPr lang="en-US" dirty="0">
                <a:solidFill>
                  <a:schemeClr val="accent2">
                    <a:lumMod val="75000"/>
                  </a:schemeClr>
                </a:solidFill>
              </a:rPr>
            </a:br>
            <a:br>
              <a:rPr lang="en-US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US" i="1" dirty="0"/>
              <a:t>is, </a:t>
            </a:r>
            <a:r>
              <a:rPr lang="en-US" dirty="0"/>
              <a:t>anyway? </a:t>
            </a:r>
          </a:p>
        </p:txBody>
      </p:sp>
    </p:spTree>
    <p:extLst>
      <p:ext uri="{BB962C8B-B14F-4D97-AF65-F5344CB8AC3E}">
        <p14:creationId xmlns:p14="http://schemas.microsoft.com/office/powerpoint/2010/main" val="33871679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7536" y="1218526"/>
            <a:ext cx="10572750" cy="1152409"/>
          </a:xfrm>
        </p:spPr>
        <p:txBody>
          <a:bodyPr>
            <a:normAutofit/>
          </a:bodyPr>
          <a:lstStyle/>
          <a:p>
            <a:r>
              <a:rPr lang="en-US" sz="3600" dirty="0"/>
              <a:t>Steep Learning Curve </a:t>
            </a:r>
            <a:r>
              <a:rPr lang="en-US" sz="3600" b="1" dirty="0"/>
              <a:t>≠</a:t>
            </a:r>
            <a:r>
              <a:rPr lang="en-US" sz="3600" dirty="0"/>
              <a:t> Less Functionality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485528" y="3106596"/>
            <a:ext cx="90767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Sometimes we assume that a steep learning curve is an indicator that we are not talented or smart enough to work in a specific area.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This phenomenon is commonly referred to as “imposter syndrome.”</a:t>
            </a:r>
          </a:p>
          <a:p>
            <a:endParaRPr lang="en-US" b="1" dirty="0">
              <a:solidFill>
                <a:schemeClr val="accent2">
                  <a:lumMod val="7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79815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364" y="701749"/>
            <a:ext cx="4020671" cy="3386157"/>
          </a:xfrm>
        </p:spPr>
        <p:txBody>
          <a:bodyPr>
            <a:normAutofit/>
          </a:bodyPr>
          <a:lstStyle/>
          <a:p>
            <a:br>
              <a:rPr lang="en-US" dirty="0"/>
            </a:b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510989" y="1455768"/>
            <a:ext cx="7113494" cy="4622301"/>
          </a:xfrm>
        </p:spPr>
        <p:txBody>
          <a:bodyPr>
            <a:normAutofit/>
          </a:bodyPr>
          <a:lstStyle/>
          <a:p>
            <a:r>
              <a:rPr lang="en-US" sz="3200" dirty="0"/>
              <a:t>Let’s learn how to </a:t>
            </a:r>
            <a:r>
              <a:rPr lang="en-US" sz="3200" b="1" dirty="0">
                <a:solidFill>
                  <a:schemeClr val="accent2">
                    <a:lumMod val="75000"/>
                  </a:schemeClr>
                </a:solidFill>
              </a:rPr>
              <a:t>RETRAIN</a:t>
            </a:r>
            <a:r>
              <a:rPr lang="en-US" sz="3200" dirty="0"/>
              <a:t> our brains to overcome self-doubt!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4594" y="2566265"/>
            <a:ext cx="5509327" cy="3548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8827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965" y="147919"/>
            <a:ext cx="2823882" cy="6615952"/>
          </a:xfrm>
        </p:spPr>
        <p:txBody>
          <a:bodyPr>
            <a:normAutofit fontScale="90000"/>
          </a:bodyPr>
          <a:lstStyle/>
          <a:p>
            <a:pPr lvl="0" algn="l"/>
            <a:r>
              <a:rPr lang="en-US" sz="4900" b="1" dirty="0">
                <a:solidFill>
                  <a:schemeClr val="bg1"/>
                </a:solidFill>
              </a:rPr>
              <a:t>R</a:t>
            </a:r>
            <a:r>
              <a:rPr lang="en-US" sz="3100" dirty="0">
                <a:solidFill>
                  <a:schemeClr val="bg1"/>
                </a:solidFill>
              </a:rPr>
              <a:t>ealize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 </a:t>
            </a:r>
            <a:br>
              <a:rPr lang="en-US" sz="1400" dirty="0">
                <a:solidFill>
                  <a:schemeClr val="tx2">
                    <a:lumMod val="50000"/>
                  </a:schemeClr>
                </a:solidFill>
              </a:rPr>
            </a:br>
            <a:r>
              <a:rPr lang="en-US" dirty="0"/>
              <a:t> </a:t>
            </a:r>
            <a:br>
              <a:rPr lang="en-US" dirty="0"/>
            </a:br>
            <a:r>
              <a:rPr lang="en-US" sz="4900" b="1" dirty="0">
                <a:solidFill>
                  <a:schemeClr val="tx2">
                    <a:lumMod val="50000"/>
                  </a:schemeClr>
                </a:solidFill>
              </a:rPr>
              <a:t>E</a:t>
            </a:r>
            <a:r>
              <a:rPr lang="en-US" sz="3100" dirty="0">
                <a:solidFill>
                  <a:schemeClr val="tx2">
                    <a:lumMod val="50000"/>
                  </a:schemeClr>
                </a:solidFill>
              </a:rPr>
              <a:t>ngage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 </a:t>
            </a:r>
            <a:br>
              <a:rPr lang="en-US" sz="1400" dirty="0">
                <a:solidFill>
                  <a:schemeClr val="tx2">
                    <a:lumMod val="50000"/>
                  </a:schemeClr>
                </a:solidFill>
              </a:rPr>
            </a:br>
            <a:br>
              <a:rPr lang="en-US" dirty="0">
                <a:solidFill>
                  <a:schemeClr val="tx2">
                    <a:lumMod val="50000"/>
                  </a:schemeClr>
                </a:solidFill>
              </a:rPr>
            </a:br>
            <a:r>
              <a:rPr lang="en-US" sz="4900" b="1" dirty="0">
                <a:solidFill>
                  <a:schemeClr val="tx2">
                    <a:lumMod val="50000"/>
                  </a:schemeClr>
                </a:solidFill>
              </a:rPr>
              <a:t>T</a:t>
            </a:r>
            <a:r>
              <a:rPr lang="en-US" sz="3100" dirty="0">
                <a:solidFill>
                  <a:schemeClr val="tx2">
                    <a:lumMod val="50000"/>
                  </a:schemeClr>
                </a:solidFill>
              </a:rPr>
              <a:t>reat 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 </a:t>
            </a:r>
            <a:br>
              <a:rPr lang="en-US" dirty="0">
                <a:solidFill>
                  <a:schemeClr val="tx2">
                    <a:lumMod val="50000"/>
                  </a:schemeClr>
                </a:solidFill>
              </a:rPr>
            </a:br>
            <a:br>
              <a:rPr lang="en-US" dirty="0">
                <a:solidFill>
                  <a:schemeClr val="tx2">
                    <a:lumMod val="50000"/>
                  </a:schemeClr>
                </a:solidFill>
              </a:rPr>
            </a:br>
            <a:r>
              <a:rPr lang="en-US" sz="4900" b="1" dirty="0">
                <a:solidFill>
                  <a:schemeClr val="tx2">
                    <a:lumMod val="50000"/>
                  </a:schemeClr>
                </a:solidFill>
              </a:rPr>
              <a:t>R</a:t>
            </a:r>
            <a:r>
              <a:rPr lang="en-US" sz="3100" dirty="0">
                <a:solidFill>
                  <a:schemeClr val="tx2">
                    <a:lumMod val="50000"/>
                  </a:schemeClr>
                </a:solidFill>
              </a:rPr>
              <a:t>eread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  </a:t>
            </a:r>
            <a:br>
              <a:rPr lang="en-US" dirty="0">
                <a:solidFill>
                  <a:schemeClr val="tx2">
                    <a:lumMod val="50000"/>
                  </a:schemeClr>
                </a:solidFill>
              </a:rPr>
            </a:br>
            <a:br>
              <a:rPr lang="en-US" dirty="0">
                <a:solidFill>
                  <a:schemeClr val="tx2">
                    <a:lumMod val="50000"/>
                  </a:schemeClr>
                </a:solidFill>
              </a:rPr>
            </a:br>
            <a:r>
              <a:rPr lang="en-US" sz="4900" b="1" dirty="0">
                <a:solidFill>
                  <a:schemeClr val="tx2">
                    <a:lumMod val="50000"/>
                  </a:schemeClr>
                </a:solidFill>
              </a:rPr>
              <a:t>A</a:t>
            </a:r>
            <a:r>
              <a:rPr lang="en-US" sz="3100" dirty="0">
                <a:solidFill>
                  <a:schemeClr val="tx2">
                    <a:lumMod val="50000"/>
                  </a:schemeClr>
                </a:solidFill>
              </a:rPr>
              <a:t>ccept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  </a:t>
            </a:r>
            <a:br>
              <a:rPr lang="en-US" dirty="0">
                <a:solidFill>
                  <a:schemeClr val="tx2">
                    <a:lumMod val="50000"/>
                  </a:schemeClr>
                </a:solidFill>
              </a:rPr>
            </a:br>
            <a:br>
              <a:rPr lang="en-US" dirty="0">
                <a:solidFill>
                  <a:schemeClr val="tx2">
                    <a:lumMod val="50000"/>
                  </a:schemeClr>
                </a:solidFill>
              </a:rPr>
            </a:br>
            <a:r>
              <a:rPr lang="en-US" sz="4900" b="1" dirty="0">
                <a:solidFill>
                  <a:schemeClr val="tx2">
                    <a:lumMod val="50000"/>
                  </a:schemeClr>
                </a:solidFill>
              </a:rPr>
              <a:t>I</a:t>
            </a:r>
            <a:r>
              <a:rPr lang="en-US" sz="3100" dirty="0">
                <a:solidFill>
                  <a:schemeClr val="tx2">
                    <a:lumMod val="50000"/>
                  </a:schemeClr>
                </a:solidFill>
              </a:rPr>
              <a:t>dentify  </a:t>
            </a:r>
            <a:br>
              <a:rPr lang="en-US" dirty="0">
                <a:solidFill>
                  <a:schemeClr val="tx2">
                    <a:lumMod val="50000"/>
                  </a:schemeClr>
                </a:solidFill>
              </a:rPr>
            </a:br>
            <a:br>
              <a:rPr lang="en-US" dirty="0">
                <a:solidFill>
                  <a:schemeClr val="tx2">
                    <a:lumMod val="50000"/>
                  </a:schemeClr>
                </a:solidFill>
              </a:rPr>
            </a:br>
            <a:r>
              <a:rPr lang="en-US" sz="4900" b="1" dirty="0">
                <a:solidFill>
                  <a:schemeClr val="tx2">
                    <a:lumMod val="50000"/>
                  </a:schemeClr>
                </a:solidFill>
              </a:rPr>
              <a:t>N</a:t>
            </a:r>
            <a:r>
              <a:rPr lang="en-US" sz="3100" dirty="0">
                <a:solidFill>
                  <a:schemeClr val="tx2">
                    <a:lumMod val="50000"/>
                  </a:schemeClr>
                </a:solidFill>
              </a:rPr>
              <a:t>ever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97189" y="363071"/>
            <a:ext cx="7476564" cy="1317811"/>
          </a:xfrm>
        </p:spPr>
        <p:txBody>
          <a:bodyPr>
            <a:normAutofit fontScale="92500" lnSpcReduction="20000"/>
          </a:bodyPr>
          <a:lstStyle/>
          <a:p>
            <a:pPr marL="0" lvl="0" indent="0">
              <a:buNone/>
            </a:pPr>
            <a:r>
              <a:rPr lang="en-US" sz="3600" b="1" dirty="0">
                <a:solidFill>
                  <a:schemeClr val="tx2">
                    <a:lumMod val="75000"/>
                  </a:schemeClr>
                </a:solidFill>
              </a:rPr>
              <a:t>R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ealize</a:t>
            </a:r>
            <a:r>
              <a:rPr lang="en-US" sz="2600" dirty="0"/>
              <a:t>  that most people are self-absorbed and don’t really spend that much time thinking about us and our behaviors.</a:t>
            </a:r>
          </a:p>
          <a:p>
            <a:pPr marL="0" indent="0">
              <a:buNone/>
            </a:pPr>
            <a:br>
              <a:rPr lang="en-US" dirty="0"/>
            </a:b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7189" y="1790700"/>
            <a:ext cx="5334000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13008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965" y="147919"/>
            <a:ext cx="2823882" cy="6615952"/>
          </a:xfrm>
        </p:spPr>
        <p:txBody>
          <a:bodyPr>
            <a:normAutofit fontScale="90000"/>
          </a:bodyPr>
          <a:lstStyle/>
          <a:p>
            <a:pPr lvl="0" algn="l"/>
            <a:r>
              <a:rPr lang="en-US" sz="4900" b="1" dirty="0">
                <a:solidFill>
                  <a:schemeClr val="tx2">
                    <a:lumMod val="75000"/>
                  </a:schemeClr>
                </a:solidFill>
              </a:rPr>
              <a:t>R</a:t>
            </a:r>
            <a:r>
              <a:rPr lang="en-US" sz="3100" dirty="0">
                <a:solidFill>
                  <a:schemeClr val="tx2">
                    <a:lumMod val="75000"/>
                  </a:schemeClr>
                </a:solidFill>
              </a:rPr>
              <a:t>ealize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br>
              <a:rPr lang="en-US" sz="1400" dirty="0">
                <a:solidFill>
                  <a:schemeClr val="tx2">
                    <a:lumMod val="50000"/>
                  </a:schemeClr>
                </a:solidFill>
              </a:rPr>
            </a:br>
            <a:r>
              <a:rPr lang="en-US" dirty="0"/>
              <a:t> </a:t>
            </a:r>
            <a:br>
              <a:rPr lang="en-US" dirty="0"/>
            </a:br>
            <a:r>
              <a:rPr lang="en-US" sz="4900" b="1" dirty="0">
                <a:solidFill>
                  <a:schemeClr val="bg1"/>
                </a:solidFill>
              </a:rPr>
              <a:t>E</a:t>
            </a:r>
            <a:r>
              <a:rPr lang="en-US" sz="3100" dirty="0">
                <a:solidFill>
                  <a:schemeClr val="bg1"/>
                </a:solidFill>
              </a:rPr>
              <a:t>ngage</a:t>
            </a:r>
            <a:r>
              <a:rPr lang="en-US" dirty="0">
                <a:solidFill>
                  <a:schemeClr val="bg1"/>
                </a:solidFill>
              </a:rPr>
              <a:t> </a:t>
            </a:r>
            <a:br>
              <a:rPr lang="en-US" sz="1400" dirty="0">
                <a:solidFill>
                  <a:schemeClr val="tx2">
                    <a:lumMod val="50000"/>
                  </a:schemeClr>
                </a:solidFill>
              </a:rPr>
            </a:br>
            <a:br>
              <a:rPr lang="en-US" dirty="0">
                <a:solidFill>
                  <a:schemeClr val="tx2">
                    <a:lumMod val="50000"/>
                  </a:schemeClr>
                </a:solidFill>
              </a:rPr>
            </a:br>
            <a:r>
              <a:rPr lang="en-US" sz="4900" b="1" dirty="0">
                <a:solidFill>
                  <a:schemeClr val="tx2">
                    <a:lumMod val="50000"/>
                  </a:schemeClr>
                </a:solidFill>
              </a:rPr>
              <a:t>T</a:t>
            </a:r>
            <a:r>
              <a:rPr lang="en-US" sz="3100" dirty="0">
                <a:solidFill>
                  <a:schemeClr val="tx2">
                    <a:lumMod val="50000"/>
                  </a:schemeClr>
                </a:solidFill>
              </a:rPr>
              <a:t>reat 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 </a:t>
            </a:r>
            <a:br>
              <a:rPr lang="en-US" dirty="0">
                <a:solidFill>
                  <a:schemeClr val="tx2">
                    <a:lumMod val="50000"/>
                  </a:schemeClr>
                </a:solidFill>
              </a:rPr>
            </a:br>
            <a:br>
              <a:rPr lang="en-US" dirty="0">
                <a:solidFill>
                  <a:schemeClr val="tx2">
                    <a:lumMod val="50000"/>
                  </a:schemeClr>
                </a:solidFill>
              </a:rPr>
            </a:br>
            <a:r>
              <a:rPr lang="en-US" sz="4900" b="1" dirty="0">
                <a:solidFill>
                  <a:schemeClr val="tx2">
                    <a:lumMod val="50000"/>
                  </a:schemeClr>
                </a:solidFill>
              </a:rPr>
              <a:t>R</a:t>
            </a:r>
            <a:r>
              <a:rPr lang="en-US" sz="3100" dirty="0">
                <a:solidFill>
                  <a:schemeClr val="tx2">
                    <a:lumMod val="50000"/>
                  </a:schemeClr>
                </a:solidFill>
              </a:rPr>
              <a:t>eread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  </a:t>
            </a:r>
            <a:br>
              <a:rPr lang="en-US" dirty="0">
                <a:solidFill>
                  <a:schemeClr val="tx2">
                    <a:lumMod val="50000"/>
                  </a:schemeClr>
                </a:solidFill>
              </a:rPr>
            </a:br>
            <a:br>
              <a:rPr lang="en-US" dirty="0">
                <a:solidFill>
                  <a:schemeClr val="tx2">
                    <a:lumMod val="50000"/>
                  </a:schemeClr>
                </a:solidFill>
              </a:rPr>
            </a:br>
            <a:r>
              <a:rPr lang="en-US" sz="4900" b="1" dirty="0">
                <a:solidFill>
                  <a:schemeClr val="tx2">
                    <a:lumMod val="50000"/>
                  </a:schemeClr>
                </a:solidFill>
              </a:rPr>
              <a:t>A</a:t>
            </a:r>
            <a:r>
              <a:rPr lang="en-US" sz="3100" dirty="0">
                <a:solidFill>
                  <a:schemeClr val="tx2">
                    <a:lumMod val="50000"/>
                  </a:schemeClr>
                </a:solidFill>
              </a:rPr>
              <a:t>ccept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  </a:t>
            </a:r>
            <a:br>
              <a:rPr lang="en-US" dirty="0">
                <a:solidFill>
                  <a:schemeClr val="tx2">
                    <a:lumMod val="50000"/>
                  </a:schemeClr>
                </a:solidFill>
              </a:rPr>
            </a:br>
            <a:br>
              <a:rPr lang="en-US" dirty="0">
                <a:solidFill>
                  <a:schemeClr val="tx2">
                    <a:lumMod val="50000"/>
                  </a:schemeClr>
                </a:solidFill>
              </a:rPr>
            </a:br>
            <a:r>
              <a:rPr lang="en-US" sz="4900" b="1" dirty="0">
                <a:solidFill>
                  <a:schemeClr val="tx2">
                    <a:lumMod val="50000"/>
                  </a:schemeClr>
                </a:solidFill>
              </a:rPr>
              <a:t>I</a:t>
            </a:r>
            <a:r>
              <a:rPr lang="en-US" sz="3100" dirty="0">
                <a:solidFill>
                  <a:schemeClr val="tx2">
                    <a:lumMod val="50000"/>
                  </a:schemeClr>
                </a:solidFill>
              </a:rPr>
              <a:t>dentify  </a:t>
            </a:r>
            <a:br>
              <a:rPr lang="en-US" dirty="0">
                <a:solidFill>
                  <a:schemeClr val="tx2">
                    <a:lumMod val="50000"/>
                  </a:schemeClr>
                </a:solidFill>
              </a:rPr>
            </a:br>
            <a:br>
              <a:rPr lang="en-US" dirty="0">
                <a:solidFill>
                  <a:schemeClr val="tx2">
                    <a:lumMod val="50000"/>
                  </a:schemeClr>
                </a:solidFill>
              </a:rPr>
            </a:br>
            <a:r>
              <a:rPr lang="en-US" sz="4900" b="1" dirty="0">
                <a:solidFill>
                  <a:schemeClr val="tx2">
                    <a:lumMod val="50000"/>
                  </a:schemeClr>
                </a:solidFill>
              </a:rPr>
              <a:t>N</a:t>
            </a:r>
            <a:r>
              <a:rPr lang="en-US" sz="3100" dirty="0">
                <a:solidFill>
                  <a:schemeClr val="tx2">
                    <a:lumMod val="50000"/>
                  </a:schemeClr>
                </a:solidFill>
              </a:rPr>
              <a:t>ever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97189" y="363071"/>
            <a:ext cx="7476564" cy="1317811"/>
          </a:xfrm>
        </p:spPr>
        <p:txBody>
          <a:bodyPr>
            <a:normAutofit fontScale="85000" lnSpcReduction="20000"/>
          </a:bodyPr>
          <a:lstStyle/>
          <a:p>
            <a:pPr lvl="0"/>
            <a:r>
              <a:rPr lang="en-US" sz="3600" b="1" dirty="0">
                <a:solidFill>
                  <a:schemeClr val="tx2">
                    <a:lumMod val="75000"/>
                  </a:schemeClr>
                </a:solidFill>
              </a:rPr>
              <a:t>E</a:t>
            </a: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ngage</a:t>
            </a:r>
            <a:r>
              <a:rPr lang="en-US" sz="3600" dirty="0"/>
              <a:t> your energies toward helping others first. </a:t>
            </a:r>
          </a:p>
          <a:p>
            <a:pPr marL="0" indent="0">
              <a:buNone/>
            </a:pPr>
            <a:br>
              <a:rPr lang="en-US" dirty="0"/>
            </a:b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0495" y="2212848"/>
            <a:ext cx="3641505" cy="4645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0021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E6416-642F-0945-BC49-F406ADA6BC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376" y="798157"/>
            <a:ext cx="11542089" cy="114863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That said…Beware of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Tech Burnout</a:t>
            </a:r>
            <a:r>
              <a:rPr lang="en-US" dirty="0"/>
              <a:t>! </a:t>
            </a:r>
            <a:br>
              <a:rPr lang="en-US" dirty="0"/>
            </a:br>
            <a:endParaRPr lang="en-US" dirty="0"/>
          </a:p>
        </p:txBody>
      </p:sp>
      <p:sp>
        <p:nvSpPr>
          <p:cNvPr id="4" name="Heart 3">
            <a:extLst>
              <a:ext uri="{FF2B5EF4-FFF2-40B4-BE49-F238E27FC236}">
                <a16:creationId xmlns:a16="http://schemas.microsoft.com/office/drawing/2014/main" id="{BA4C01CF-4287-0D40-B682-1A737EC43ECE}"/>
              </a:ext>
            </a:extLst>
          </p:cNvPr>
          <p:cNvSpPr/>
          <p:nvPr/>
        </p:nvSpPr>
        <p:spPr>
          <a:xfrm>
            <a:off x="10869563" y="659004"/>
            <a:ext cx="840658" cy="722671"/>
          </a:xfrm>
          <a:prstGeom prst="hear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469806-B9ED-6245-9603-FD5A19894500}"/>
              </a:ext>
            </a:extLst>
          </p:cNvPr>
          <p:cNvSpPr txBox="1"/>
          <p:nvPr/>
        </p:nvSpPr>
        <p:spPr>
          <a:xfrm>
            <a:off x="212376" y="1992641"/>
            <a:ext cx="10096746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New </a:t>
            </a:r>
            <a:r>
              <a:rPr lang="en-US" b="1" dirty="0"/>
              <a:t>research</a:t>
            </a:r>
            <a:r>
              <a:rPr lang="en-US" dirty="0"/>
              <a:t> shows that 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burnout</a:t>
            </a:r>
            <a:r>
              <a:rPr lang="en-US" dirty="0"/>
              <a:t> 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is 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caused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 by a mismatch between a person's unconscious needs and the opportunities and demands at the workplace</a:t>
            </a:r>
            <a:r>
              <a:rPr lang="en-US" dirty="0"/>
              <a:t>. ... </a:t>
            </a:r>
            <a:r>
              <a:rPr lang="en-US" b="1" dirty="0"/>
              <a:t>Burnout</a:t>
            </a:r>
            <a:r>
              <a:rPr lang="en-US" dirty="0"/>
              <a:t> is a state of physical, emotional, and mental 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exhaustion</a:t>
            </a:r>
            <a:r>
              <a:rPr lang="en-US" dirty="0"/>
              <a:t> from work, which </a:t>
            </a:r>
            <a:r>
              <a:rPr lang="en-US" b="1" dirty="0"/>
              <a:t>results in</a:t>
            </a:r>
            <a:r>
              <a:rPr lang="en-US" dirty="0"/>
              <a:t> a lack of motivation, low efficiency, and a helpless feeling.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1400" b="1" cap="all" dirty="0"/>
              <a:t>ORIGINAL RESEARCH ARTICLE</a:t>
            </a:r>
          </a:p>
          <a:p>
            <a:r>
              <a:rPr lang="en-US" sz="1500" dirty="0"/>
              <a:t>Front. Psychol., 11 August 2016 |  </a:t>
            </a:r>
            <a:r>
              <a:rPr lang="en-US" sz="1500" dirty="0">
                <a:hlinkClick r:id="rId2"/>
              </a:rPr>
              <a:t>https://www.frontiersin.org/articles/10.3389/fpsyg.2016.01153/full</a:t>
            </a:r>
            <a:r>
              <a:rPr lang="en-US" sz="1500" dirty="0"/>
              <a:t> </a:t>
            </a:r>
          </a:p>
          <a:p>
            <a:r>
              <a:rPr lang="en-US" sz="1500" dirty="0"/>
              <a:t>Veronika </a:t>
            </a:r>
            <a:r>
              <a:rPr lang="en-US" sz="1500" dirty="0" err="1"/>
              <a:t>Brandstätter</a:t>
            </a:r>
            <a:r>
              <a:rPr lang="en-US" sz="1500" dirty="0"/>
              <a:t>  &amp; Veronika Job </a:t>
            </a:r>
            <a:r>
              <a:rPr lang="en-US" sz="1500" baseline="30000" dirty="0"/>
              <a:t>1</a:t>
            </a:r>
          </a:p>
          <a:p>
            <a:r>
              <a:rPr lang="en-US" sz="1500" dirty="0" err="1"/>
              <a:t>Beate</a:t>
            </a:r>
            <a:r>
              <a:rPr lang="en-US" sz="1500" dirty="0"/>
              <a:t> Schulze </a:t>
            </a:r>
            <a:r>
              <a:rPr lang="en-US" sz="1500" baseline="30000" dirty="0"/>
              <a:t>2</a:t>
            </a:r>
          </a:p>
          <a:p>
            <a:endParaRPr lang="en-US" sz="1500" dirty="0"/>
          </a:p>
          <a:p>
            <a:r>
              <a:rPr lang="en-US" sz="1500" baseline="30000" dirty="0"/>
              <a:t>1</a:t>
            </a:r>
            <a:r>
              <a:rPr lang="en-US" sz="1500" dirty="0"/>
              <a:t> Department of Psychology, University of Zurich, Zurich, Switzerland</a:t>
            </a:r>
          </a:p>
          <a:p>
            <a:r>
              <a:rPr lang="en-US" sz="1500" baseline="30000" dirty="0"/>
              <a:t>2</a:t>
            </a:r>
            <a:r>
              <a:rPr lang="en-US" sz="1500" dirty="0"/>
              <a:t> Institute of Social Medicine, Occupational Health and Public Health, University of Leipzig, Leipzig, Germany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04148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81934-B773-5C46-BD87-0CC9EF884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125" y="701750"/>
            <a:ext cx="10058400" cy="807613"/>
          </a:xfrm>
        </p:spPr>
        <p:txBody>
          <a:bodyPr>
            <a:normAutofit fontScale="90000"/>
          </a:bodyPr>
          <a:lstStyle/>
          <a:p>
            <a:r>
              <a:rPr lang="en-US" dirty="0"/>
              <a:t>How do I know if I’m burned out?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951E163-0D3F-8E4A-9363-345A689CD179}"/>
              </a:ext>
            </a:extLst>
          </p:cNvPr>
          <p:cNvSpPr/>
          <p:nvPr/>
        </p:nvSpPr>
        <p:spPr>
          <a:xfrm>
            <a:off x="6238568" y="1863327"/>
            <a:ext cx="2979174" cy="284643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Exhaustion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87E7F8F-E4E0-A84D-9315-F5BC3AF03DFF}"/>
              </a:ext>
            </a:extLst>
          </p:cNvPr>
          <p:cNvSpPr/>
          <p:nvPr/>
        </p:nvSpPr>
        <p:spPr>
          <a:xfrm>
            <a:off x="7217861" y="3647546"/>
            <a:ext cx="3023420" cy="2993923"/>
          </a:xfrm>
          <a:prstGeom prst="ellipse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Cynicism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459B987-DDBF-B44C-8DBF-0E13753A34AA}"/>
              </a:ext>
            </a:extLst>
          </p:cNvPr>
          <p:cNvSpPr/>
          <p:nvPr/>
        </p:nvSpPr>
        <p:spPr>
          <a:xfrm>
            <a:off x="8799625" y="2160643"/>
            <a:ext cx="2971800" cy="298152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Inefficacy </a:t>
            </a:r>
          </a:p>
        </p:txBody>
      </p:sp>
    </p:spTree>
    <p:extLst>
      <p:ext uri="{BB962C8B-B14F-4D97-AF65-F5344CB8AC3E}">
        <p14:creationId xmlns:p14="http://schemas.microsoft.com/office/powerpoint/2010/main" val="3073015198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Custom 2">
      <a:dk1>
        <a:srgbClr val="000000"/>
      </a:dk1>
      <a:lt1>
        <a:srgbClr val="FFFFFF"/>
      </a:lt1>
      <a:dk2>
        <a:srgbClr val="632E62"/>
      </a:dk2>
      <a:lt2>
        <a:srgbClr val="EAE5EB"/>
      </a:lt2>
      <a:accent1>
        <a:srgbClr val="C0C0C0"/>
      </a:accent1>
      <a:accent2>
        <a:srgbClr val="B27EB5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heCodesNow_template" id="{F3BE1310-95FE-DF4F-9180-D46E4E34F12A}" vid="{452396FC-EC8C-844A-A39E-EE2E645B8F5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SheCodesNow_template</Template>
  <TotalTime>14117</TotalTime>
  <Words>242</Words>
  <Application>Microsoft Macintosh PowerPoint</Application>
  <PresentationFormat>Widescreen</PresentationFormat>
  <Paragraphs>66</Paragraphs>
  <Slides>16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Calibri</vt:lpstr>
      <vt:lpstr>Calibri Light</vt:lpstr>
      <vt:lpstr>Silom</vt:lpstr>
      <vt:lpstr>Wingdings</vt:lpstr>
      <vt:lpstr>Retrospect</vt:lpstr>
      <vt:lpstr>PowerPoint Presentation</vt:lpstr>
      <vt:lpstr>3 years ago…</vt:lpstr>
      <vt:lpstr>What do you think   Imposter Syndrome   is, anyway? </vt:lpstr>
      <vt:lpstr>Steep Learning Curve ≠ Less Functionality</vt:lpstr>
      <vt:lpstr> </vt:lpstr>
      <vt:lpstr>Realize    Engage   Treat    Reread    Accept    Identify    Never</vt:lpstr>
      <vt:lpstr>Realize    Engage   Treat    Reread    Accept    Identify    Never</vt:lpstr>
      <vt:lpstr>That said…Beware of Tech Burnout!  </vt:lpstr>
      <vt:lpstr>How do I know if I’m burned out?</vt:lpstr>
      <vt:lpstr>Realize    Engage   Treat    Reread    Accept    Identify    Never</vt:lpstr>
      <vt:lpstr>Realize    Engage   Treat    Reread    Accept    Identify    Never</vt:lpstr>
      <vt:lpstr>Realize    Engage   Treat    Reread    Accept    Identify    Never</vt:lpstr>
      <vt:lpstr>Realize    Engage   Treat    Reread    Accept    Identify    Never</vt:lpstr>
      <vt:lpstr>Realize    Engage   Treat    Reread    Accept    Identify    Never</vt:lpstr>
      <vt:lpstr>Realize    Engage   Treat    Reread    Accept    Identify    Never</vt:lpstr>
      <vt:lpstr>Thank you! Now go forth and conquer...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Alejandra Olvera-Novack</dc:creator>
  <cp:lastModifiedBy>Microsoft Office User</cp:lastModifiedBy>
  <cp:revision>172</cp:revision>
  <dcterms:created xsi:type="dcterms:W3CDTF">2016-11-07T22:06:58Z</dcterms:created>
  <dcterms:modified xsi:type="dcterms:W3CDTF">2019-02-13T02:33:19Z</dcterms:modified>
</cp:coreProperties>
</file>